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sldIdLst>
    <p:sldId id="256" r:id="rId2"/>
    <p:sldId id="257" r:id="rId3"/>
    <p:sldId id="258" r:id="rId4"/>
    <p:sldId id="319" r:id="rId5"/>
    <p:sldId id="316" r:id="rId6"/>
    <p:sldId id="317" r:id="rId7"/>
    <p:sldId id="318" r:id="rId8"/>
    <p:sldId id="259" r:id="rId9"/>
    <p:sldId id="320" r:id="rId10"/>
    <p:sldId id="323" r:id="rId11"/>
    <p:sldId id="321" r:id="rId12"/>
    <p:sldId id="322" r:id="rId13"/>
    <p:sldId id="260" r:id="rId14"/>
    <p:sldId id="261" r:id="rId15"/>
    <p:sldId id="262" r:id="rId16"/>
    <p:sldId id="324" r:id="rId17"/>
    <p:sldId id="330" r:id="rId18"/>
    <p:sldId id="325" r:id="rId19"/>
    <p:sldId id="326" r:id="rId20"/>
    <p:sldId id="327" r:id="rId21"/>
    <p:sldId id="328" r:id="rId22"/>
    <p:sldId id="329" r:id="rId23"/>
    <p:sldId id="263" r:id="rId24"/>
    <p:sldId id="264" r:id="rId25"/>
    <p:sldId id="265" r:id="rId26"/>
    <p:sldId id="332" r:id="rId27"/>
    <p:sldId id="266" r:id="rId28"/>
    <p:sldId id="331" r:id="rId29"/>
    <p:sldId id="267" r:id="rId30"/>
    <p:sldId id="268" r:id="rId31"/>
    <p:sldId id="269" r:id="rId32"/>
    <p:sldId id="270" r:id="rId33"/>
    <p:sldId id="271" r:id="rId34"/>
    <p:sldId id="272" r:id="rId35"/>
    <p:sldId id="273" r:id="rId36"/>
    <p:sldId id="274" r:id="rId37"/>
    <p:sldId id="275" r:id="rId38"/>
    <p:sldId id="276" r:id="rId39"/>
    <p:sldId id="277" r:id="rId40"/>
    <p:sldId id="278" r:id="rId41"/>
    <p:sldId id="279" r:id="rId42"/>
    <p:sldId id="281" r:id="rId43"/>
    <p:sldId id="280" r:id="rId44"/>
    <p:sldId id="282" r:id="rId45"/>
    <p:sldId id="284" r:id="rId46"/>
    <p:sldId id="285" r:id="rId47"/>
    <p:sldId id="283" r:id="rId48"/>
    <p:sldId id="691" r:id="rId49"/>
    <p:sldId id="286" r:id="rId50"/>
    <p:sldId id="287" r:id="rId51"/>
    <p:sldId id="288" r:id="rId52"/>
    <p:sldId id="289" r:id="rId53"/>
    <p:sldId id="290" r:id="rId54"/>
    <p:sldId id="291" r:id="rId55"/>
    <p:sldId id="292" r:id="rId56"/>
    <p:sldId id="293" r:id="rId57"/>
    <p:sldId id="294" r:id="rId58"/>
    <p:sldId id="295" r:id="rId59"/>
    <p:sldId id="296" r:id="rId60"/>
    <p:sldId id="297" r:id="rId61"/>
    <p:sldId id="298" r:id="rId62"/>
    <p:sldId id="299" r:id="rId63"/>
    <p:sldId id="300" r:id="rId64"/>
    <p:sldId id="301" r:id="rId65"/>
    <p:sldId id="302" r:id="rId66"/>
    <p:sldId id="303" r:id="rId67"/>
    <p:sldId id="304" r:id="rId68"/>
    <p:sldId id="305" r:id="rId69"/>
    <p:sldId id="306" r:id="rId70"/>
    <p:sldId id="307" r:id="rId71"/>
    <p:sldId id="308" r:id="rId72"/>
    <p:sldId id="309" r:id="rId73"/>
    <p:sldId id="310" r:id="rId74"/>
    <p:sldId id="311" r:id="rId75"/>
    <p:sldId id="312" r:id="rId76"/>
    <p:sldId id="313" r:id="rId77"/>
    <p:sldId id="314" r:id="rId78"/>
    <p:sldId id="315"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13"/>
    <p:restoredTop sz="94586"/>
  </p:normalViewPr>
  <p:slideViewPr>
    <p:cSldViewPr snapToGrid="0" snapToObjects="1">
      <p:cViewPr varScale="1">
        <p:scale>
          <a:sx n="118" d="100"/>
          <a:sy n="118" d="100"/>
        </p:scale>
        <p:origin x="240" y="10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FB26A6-F265-1041-AF8E-EF371ED59890}" type="datetimeFigureOut">
              <a:rPr lang="en-US" smtClean="0"/>
              <a:t>11/28/23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240C10-89F5-104C-AAC1-9A4F5291ABD2}" type="slidenum">
              <a:rPr lang="en-US" smtClean="0"/>
              <a:t>‹#›</a:t>
            </a:fld>
            <a:endParaRPr lang="en-US"/>
          </a:p>
        </p:txBody>
      </p:sp>
    </p:spTree>
    <p:extLst>
      <p:ext uri="{BB962C8B-B14F-4D97-AF65-F5344CB8AC3E}">
        <p14:creationId xmlns:p14="http://schemas.microsoft.com/office/powerpoint/2010/main" val="3013754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u="none" strike="noStrike" dirty="0">
                <a:solidFill>
                  <a:srgbClr val="000000"/>
                </a:solidFill>
                <a:effectLst/>
                <a:latin typeface="Times New Roman" panose="02020603050405020304" pitchFamily="18" charset="0"/>
                <a:cs typeface="Times New Roman" panose="02020603050405020304" pitchFamily="18" charset="0"/>
              </a:rPr>
              <a:t>Kinetic distribution and dispersion of nanoparticles in polymer nanocomposites.</a:t>
            </a:r>
          </a:p>
          <a:p>
            <a:pPr algn="l"/>
            <a:r>
              <a:rPr lang="en-US" b="0" i="0" u="none" strike="noStrike" dirty="0">
                <a:solidFill>
                  <a:srgbClr val="000000"/>
                </a:solidFill>
                <a:effectLst/>
                <a:latin typeface="Times New Roman" panose="02020603050405020304" pitchFamily="18" charset="0"/>
                <a:cs typeface="Times New Roman" panose="02020603050405020304" pitchFamily="18" charset="0"/>
              </a:rPr>
              <a:t>Fri. March 10, 11:54 a.m. – 12:06 p.m. PST</a:t>
            </a:r>
          </a:p>
          <a:p>
            <a:pPr algn="l"/>
            <a:r>
              <a:rPr lang="en-US" b="0" i="0" u="none" strike="noStrike" dirty="0">
                <a:solidFill>
                  <a:srgbClr val="000000"/>
                </a:solidFill>
                <a:effectLst/>
                <a:latin typeface="Times New Roman" panose="02020603050405020304" pitchFamily="18" charset="0"/>
                <a:cs typeface="Times New Roman" panose="02020603050405020304" pitchFamily="18" charset="0"/>
              </a:rPr>
              <a:t>Room 128</a:t>
            </a:r>
          </a:p>
          <a:p>
            <a:pPr algn="l"/>
            <a:r>
              <a:rPr lang="en-US" b="0" i="0" u="none" strike="noStrike" dirty="0">
                <a:solidFill>
                  <a:srgbClr val="000000"/>
                </a:solidFill>
                <a:effectLst/>
                <a:latin typeface="Times New Roman" panose="02020603050405020304" pitchFamily="18" charset="0"/>
                <a:cs typeface="Times New Roman" panose="02020603050405020304" pitchFamily="18" charset="0"/>
              </a:rPr>
              <a:t>Dispersion and distribution of nanoparticles in polymer mixing processes are stumbling blocks to the production of nanocomposites. Dispersion, in polymer processing, refers to the structural breakup of agglomerates of nanoparticles while distribution involves spatial randomization. These two features of mixing respond to different viscous flow regimes: laminar flow and turbulent flow. Distributive mixing is difficult in laminar flow, while dispersive structural change can result from either laminar or turbulent flow. In kinetic mixing, agglomerates of immiscible nanoparticles or aggregates on the nanoscale are </a:t>
            </a:r>
            <a:r>
              <a:rPr lang="en-US" b="0" i="0" u="none" strike="noStrike" dirty="0" err="1">
                <a:solidFill>
                  <a:srgbClr val="000000"/>
                </a:solidFill>
                <a:effectLst/>
                <a:latin typeface="Times New Roman" panose="02020603050405020304" pitchFamily="18" charset="0"/>
                <a:cs typeface="Times New Roman" panose="02020603050405020304" pitchFamily="18" charset="0"/>
              </a:rPr>
              <a:t>dispersively</a:t>
            </a:r>
            <a:r>
              <a:rPr lang="en-US" b="0" i="0" u="none" strike="noStrike" dirty="0">
                <a:solidFill>
                  <a:srgbClr val="000000"/>
                </a:solidFill>
                <a:effectLst/>
                <a:latin typeface="Times New Roman" panose="02020603050405020304" pitchFamily="18" charset="0"/>
                <a:cs typeface="Times New Roman" panose="02020603050405020304" pitchFamily="18" charset="0"/>
              </a:rPr>
              <a:t> broken apart in proportion to the accumulated strain. Parallel to this structural change, turbulent flow, related to the Reynolds number, convectively redistributes the nanoparticles or aggregates. This redistribution optimally leads to the formation of macroscopic filler networks completing a structural hierarchy necessary for ionic and electrical conductivity, tear strength, and modulus enhancement. Both distribution and dispersion depend on the velocity of flow, but they have inverse dependencies on the flow gap size in the simplest geometry. We have adapted the random phase approximation and the van der Waals model to understand kinetic dispersion and distribution in polymer nanocomposites.</a:t>
            </a:r>
          </a:p>
          <a:p>
            <a:endParaRPr lang="en-US" dirty="0"/>
          </a:p>
        </p:txBody>
      </p:sp>
      <p:sp>
        <p:nvSpPr>
          <p:cNvPr id="4" name="Slide Number Placeholder 3"/>
          <p:cNvSpPr>
            <a:spLocks noGrp="1"/>
          </p:cNvSpPr>
          <p:nvPr>
            <p:ph type="sldNum" sz="quarter" idx="5"/>
          </p:nvPr>
        </p:nvSpPr>
        <p:spPr/>
        <p:txBody>
          <a:bodyPr/>
          <a:lstStyle/>
          <a:p>
            <a:fld id="{6EF24B5F-01E5-FE4D-BE86-0ABD43C19EBF}" type="slidenum">
              <a:rPr lang="en-US" smtClean="0"/>
              <a:t>48</a:t>
            </a:fld>
            <a:endParaRPr lang="en-US"/>
          </a:p>
        </p:txBody>
      </p:sp>
    </p:spTree>
    <p:extLst>
      <p:ext uri="{BB962C8B-B14F-4D97-AF65-F5344CB8AC3E}">
        <p14:creationId xmlns:p14="http://schemas.microsoft.com/office/powerpoint/2010/main" val="1408165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79DB6-C0A5-E347-B758-FDE8DFA32B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71484D-9EFF-CA40-BCF4-1A9D041D78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2593FC-6490-8343-A46B-5F826E579226}"/>
              </a:ext>
            </a:extLst>
          </p:cNvPr>
          <p:cNvSpPr>
            <a:spLocks noGrp="1"/>
          </p:cNvSpPr>
          <p:nvPr>
            <p:ph type="dt" sz="half" idx="10"/>
          </p:nvPr>
        </p:nvSpPr>
        <p:spPr/>
        <p:txBody>
          <a:bodyPr/>
          <a:lstStyle/>
          <a:p>
            <a:fld id="{7C5F328A-9CFE-2A42-8FCB-B8FBD7160E8E}" type="datetimeFigureOut">
              <a:rPr lang="en-US" smtClean="0"/>
              <a:t>11/27/23</a:t>
            </a:fld>
            <a:endParaRPr lang="en-US"/>
          </a:p>
        </p:txBody>
      </p:sp>
      <p:sp>
        <p:nvSpPr>
          <p:cNvPr id="5" name="Footer Placeholder 4">
            <a:extLst>
              <a:ext uri="{FF2B5EF4-FFF2-40B4-BE49-F238E27FC236}">
                <a16:creationId xmlns:a16="http://schemas.microsoft.com/office/drawing/2014/main" id="{38FF43B1-C058-2942-A429-0DBE86C82C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D2DB1-B87F-5342-B8B1-3B3B52040385}"/>
              </a:ext>
            </a:extLst>
          </p:cNvPr>
          <p:cNvSpPr>
            <a:spLocks noGrp="1"/>
          </p:cNvSpPr>
          <p:nvPr>
            <p:ph type="sldNum" sz="quarter" idx="12"/>
          </p:nvPr>
        </p:nvSpPr>
        <p:spPr/>
        <p:txBody>
          <a:bodyPr/>
          <a:lstStyle/>
          <a:p>
            <a:fld id="{4D3D3B32-8D80-C34D-B2C5-A713FC03D688}" type="slidenum">
              <a:rPr lang="en-US" smtClean="0"/>
              <a:t>‹#›</a:t>
            </a:fld>
            <a:endParaRPr lang="en-US"/>
          </a:p>
        </p:txBody>
      </p:sp>
    </p:spTree>
    <p:extLst>
      <p:ext uri="{BB962C8B-B14F-4D97-AF65-F5344CB8AC3E}">
        <p14:creationId xmlns:p14="http://schemas.microsoft.com/office/powerpoint/2010/main" val="2291330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F572D-B379-6D4B-AADB-6F616D72D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C9BD59-B2E9-9740-A725-A40C5CAEBC1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C73466-0758-4F42-B365-EBD97DD4BC33}"/>
              </a:ext>
            </a:extLst>
          </p:cNvPr>
          <p:cNvSpPr>
            <a:spLocks noGrp="1"/>
          </p:cNvSpPr>
          <p:nvPr>
            <p:ph type="dt" sz="half" idx="10"/>
          </p:nvPr>
        </p:nvSpPr>
        <p:spPr/>
        <p:txBody>
          <a:bodyPr/>
          <a:lstStyle/>
          <a:p>
            <a:fld id="{7C5F328A-9CFE-2A42-8FCB-B8FBD7160E8E}" type="datetimeFigureOut">
              <a:rPr lang="en-US" smtClean="0"/>
              <a:t>11/27/23</a:t>
            </a:fld>
            <a:endParaRPr lang="en-US"/>
          </a:p>
        </p:txBody>
      </p:sp>
      <p:sp>
        <p:nvSpPr>
          <p:cNvPr id="5" name="Footer Placeholder 4">
            <a:extLst>
              <a:ext uri="{FF2B5EF4-FFF2-40B4-BE49-F238E27FC236}">
                <a16:creationId xmlns:a16="http://schemas.microsoft.com/office/drawing/2014/main" id="{4520B616-108E-8F48-90F3-C710645C4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F96EF6-9A76-7347-BC15-0F00F230CFFB}"/>
              </a:ext>
            </a:extLst>
          </p:cNvPr>
          <p:cNvSpPr>
            <a:spLocks noGrp="1"/>
          </p:cNvSpPr>
          <p:nvPr>
            <p:ph type="sldNum" sz="quarter" idx="12"/>
          </p:nvPr>
        </p:nvSpPr>
        <p:spPr/>
        <p:txBody>
          <a:bodyPr/>
          <a:lstStyle/>
          <a:p>
            <a:fld id="{4D3D3B32-8D80-C34D-B2C5-A713FC03D688}" type="slidenum">
              <a:rPr lang="en-US" smtClean="0"/>
              <a:t>‹#›</a:t>
            </a:fld>
            <a:endParaRPr lang="en-US"/>
          </a:p>
        </p:txBody>
      </p:sp>
    </p:spTree>
    <p:extLst>
      <p:ext uri="{BB962C8B-B14F-4D97-AF65-F5344CB8AC3E}">
        <p14:creationId xmlns:p14="http://schemas.microsoft.com/office/powerpoint/2010/main" val="1511260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3A44CD-2923-524F-83C0-4EDF189AFB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A9E283-0337-5B4F-8849-800E34288D1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2FA8AA-A12E-5645-A5F9-4767FADE314D}"/>
              </a:ext>
            </a:extLst>
          </p:cNvPr>
          <p:cNvSpPr>
            <a:spLocks noGrp="1"/>
          </p:cNvSpPr>
          <p:nvPr>
            <p:ph type="dt" sz="half" idx="10"/>
          </p:nvPr>
        </p:nvSpPr>
        <p:spPr/>
        <p:txBody>
          <a:bodyPr/>
          <a:lstStyle/>
          <a:p>
            <a:fld id="{7C5F328A-9CFE-2A42-8FCB-B8FBD7160E8E}" type="datetimeFigureOut">
              <a:rPr lang="en-US" smtClean="0"/>
              <a:t>11/27/23</a:t>
            </a:fld>
            <a:endParaRPr lang="en-US"/>
          </a:p>
        </p:txBody>
      </p:sp>
      <p:sp>
        <p:nvSpPr>
          <p:cNvPr id="5" name="Footer Placeholder 4">
            <a:extLst>
              <a:ext uri="{FF2B5EF4-FFF2-40B4-BE49-F238E27FC236}">
                <a16:creationId xmlns:a16="http://schemas.microsoft.com/office/drawing/2014/main" id="{FEC51179-9938-9A45-A9F3-95D57FA9C8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1CDE7-DC13-EB44-BEAB-E9223C9B8E2C}"/>
              </a:ext>
            </a:extLst>
          </p:cNvPr>
          <p:cNvSpPr>
            <a:spLocks noGrp="1"/>
          </p:cNvSpPr>
          <p:nvPr>
            <p:ph type="sldNum" sz="quarter" idx="12"/>
          </p:nvPr>
        </p:nvSpPr>
        <p:spPr/>
        <p:txBody>
          <a:bodyPr/>
          <a:lstStyle/>
          <a:p>
            <a:fld id="{4D3D3B32-8D80-C34D-B2C5-A713FC03D688}" type="slidenum">
              <a:rPr lang="en-US" smtClean="0"/>
              <a:t>‹#›</a:t>
            </a:fld>
            <a:endParaRPr lang="en-US"/>
          </a:p>
        </p:txBody>
      </p:sp>
    </p:spTree>
    <p:extLst>
      <p:ext uri="{BB962C8B-B14F-4D97-AF65-F5344CB8AC3E}">
        <p14:creationId xmlns:p14="http://schemas.microsoft.com/office/powerpoint/2010/main" val="348475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9B821-68F9-694E-9C1F-6997E2E4B1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41F5DA-18C8-8D4E-BFD9-ACFE7A402F6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95C99-6209-8548-AE1F-2A50C3A713A9}"/>
              </a:ext>
            </a:extLst>
          </p:cNvPr>
          <p:cNvSpPr>
            <a:spLocks noGrp="1"/>
          </p:cNvSpPr>
          <p:nvPr>
            <p:ph type="dt" sz="half" idx="10"/>
          </p:nvPr>
        </p:nvSpPr>
        <p:spPr/>
        <p:txBody>
          <a:bodyPr/>
          <a:lstStyle/>
          <a:p>
            <a:fld id="{7C5F328A-9CFE-2A42-8FCB-B8FBD7160E8E}" type="datetimeFigureOut">
              <a:rPr lang="en-US" smtClean="0"/>
              <a:t>11/27/23</a:t>
            </a:fld>
            <a:endParaRPr lang="en-US"/>
          </a:p>
        </p:txBody>
      </p:sp>
      <p:sp>
        <p:nvSpPr>
          <p:cNvPr id="5" name="Footer Placeholder 4">
            <a:extLst>
              <a:ext uri="{FF2B5EF4-FFF2-40B4-BE49-F238E27FC236}">
                <a16:creationId xmlns:a16="http://schemas.microsoft.com/office/drawing/2014/main" id="{8DD612A6-4010-BC47-9658-3E791C867A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6B4A55-2FC2-AF4A-8279-35B9A537A29B}"/>
              </a:ext>
            </a:extLst>
          </p:cNvPr>
          <p:cNvSpPr>
            <a:spLocks noGrp="1"/>
          </p:cNvSpPr>
          <p:nvPr>
            <p:ph type="sldNum" sz="quarter" idx="12"/>
          </p:nvPr>
        </p:nvSpPr>
        <p:spPr/>
        <p:txBody>
          <a:bodyPr/>
          <a:lstStyle/>
          <a:p>
            <a:fld id="{4D3D3B32-8D80-C34D-B2C5-A713FC03D688}" type="slidenum">
              <a:rPr lang="en-US" smtClean="0"/>
              <a:t>‹#›</a:t>
            </a:fld>
            <a:endParaRPr lang="en-US"/>
          </a:p>
        </p:txBody>
      </p:sp>
    </p:spTree>
    <p:extLst>
      <p:ext uri="{BB962C8B-B14F-4D97-AF65-F5344CB8AC3E}">
        <p14:creationId xmlns:p14="http://schemas.microsoft.com/office/powerpoint/2010/main" val="2328997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80178-C708-B648-A190-69FDACB83B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5D17CD-890D-D241-904E-626DE809CA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55774E6-A345-A347-97D9-4256C303EF1C}"/>
              </a:ext>
            </a:extLst>
          </p:cNvPr>
          <p:cNvSpPr>
            <a:spLocks noGrp="1"/>
          </p:cNvSpPr>
          <p:nvPr>
            <p:ph type="dt" sz="half" idx="10"/>
          </p:nvPr>
        </p:nvSpPr>
        <p:spPr/>
        <p:txBody>
          <a:bodyPr/>
          <a:lstStyle/>
          <a:p>
            <a:fld id="{7C5F328A-9CFE-2A42-8FCB-B8FBD7160E8E}" type="datetimeFigureOut">
              <a:rPr lang="en-US" smtClean="0"/>
              <a:t>11/27/23</a:t>
            </a:fld>
            <a:endParaRPr lang="en-US"/>
          </a:p>
        </p:txBody>
      </p:sp>
      <p:sp>
        <p:nvSpPr>
          <p:cNvPr id="5" name="Footer Placeholder 4">
            <a:extLst>
              <a:ext uri="{FF2B5EF4-FFF2-40B4-BE49-F238E27FC236}">
                <a16:creationId xmlns:a16="http://schemas.microsoft.com/office/drawing/2014/main" id="{99FF49EE-DE8C-164D-BF2B-5314A96C96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19861-8E5C-D547-A4FB-BD7C64AAC95E}"/>
              </a:ext>
            </a:extLst>
          </p:cNvPr>
          <p:cNvSpPr>
            <a:spLocks noGrp="1"/>
          </p:cNvSpPr>
          <p:nvPr>
            <p:ph type="sldNum" sz="quarter" idx="12"/>
          </p:nvPr>
        </p:nvSpPr>
        <p:spPr/>
        <p:txBody>
          <a:bodyPr/>
          <a:lstStyle/>
          <a:p>
            <a:fld id="{4D3D3B32-8D80-C34D-B2C5-A713FC03D688}" type="slidenum">
              <a:rPr lang="en-US" smtClean="0"/>
              <a:t>‹#›</a:t>
            </a:fld>
            <a:endParaRPr lang="en-US"/>
          </a:p>
        </p:txBody>
      </p:sp>
    </p:spTree>
    <p:extLst>
      <p:ext uri="{BB962C8B-B14F-4D97-AF65-F5344CB8AC3E}">
        <p14:creationId xmlns:p14="http://schemas.microsoft.com/office/powerpoint/2010/main" val="2190649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AA536-26DF-B94D-9CBA-E92DA0AD86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272AA0-9B9A-8B40-A49D-31D92ECDB32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C0399D-C171-7644-B884-575F3BFC39F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0CF70B-8A7E-FA45-A438-B34384D3002E}"/>
              </a:ext>
            </a:extLst>
          </p:cNvPr>
          <p:cNvSpPr>
            <a:spLocks noGrp="1"/>
          </p:cNvSpPr>
          <p:nvPr>
            <p:ph type="dt" sz="half" idx="10"/>
          </p:nvPr>
        </p:nvSpPr>
        <p:spPr/>
        <p:txBody>
          <a:bodyPr/>
          <a:lstStyle/>
          <a:p>
            <a:fld id="{7C5F328A-9CFE-2A42-8FCB-B8FBD7160E8E}" type="datetimeFigureOut">
              <a:rPr lang="en-US" smtClean="0"/>
              <a:t>11/27/23</a:t>
            </a:fld>
            <a:endParaRPr lang="en-US"/>
          </a:p>
        </p:txBody>
      </p:sp>
      <p:sp>
        <p:nvSpPr>
          <p:cNvPr id="6" name="Footer Placeholder 5">
            <a:extLst>
              <a:ext uri="{FF2B5EF4-FFF2-40B4-BE49-F238E27FC236}">
                <a16:creationId xmlns:a16="http://schemas.microsoft.com/office/drawing/2014/main" id="{29156048-A4F0-2142-B15F-653944CEBE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6D1A1B-4B23-E241-A756-914869FFFDD3}"/>
              </a:ext>
            </a:extLst>
          </p:cNvPr>
          <p:cNvSpPr>
            <a:spLocks noGrp="1"/>
          </p:cNvSpPr>
          <p:nvPr>
            <p:ph type="sldNum" sz="quarter" idx="12"/>
          </p:nvPr>
        </p:nvSpPr>
        <p:spPr/>
        <p:txBody>
          <a:bodyPr/>
          <a:lstStyle/>
          <a:p>
            <a:fld id="{4D3D3B32-8D80-C34D-B2C5-A713FC03D688}" type="slidenum">
              <a:rPr lang="en-US" smtClean="0"/>
              <a:t>‹#›</a:t>
            </a:fld>
            <a:endParaRPr lang="en-US"/>
          </a:p>
        </p:txBody>
      </p:sp>
    </p:spTree>
    <p:extLst>
      <p:ext uri="{BB962C8B-B14F-4D97-AF65-F5344CB8AC3E}">
        <p14:creationId xmlns:p14="http://schemas.microsoft.com/office/powerpoint/2010/main" val="1232719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6D005-B0E9-8542-BC4C-9D7FDC954E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83A85D-6C0D-A34E-AB59-FBFCDC2AD1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EE120A1-63AC-7946-B2E1-CC51EC32901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59D8B6-DE11-9346-84E0-F9DED849AB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16BBE10-319A-D342-8DCF-D49C4D58FAF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A8B57B-0215-B242-93F3-B956C9CC7A02}"/>
              </a:ext>
            </a:extLst>
          </p:cNvPr>
          <p:cNvSpPr>
            <a:spLocks noGrp="1"/>
          </p:cNvSpPr>
          <p:nvPr>
            <p:ph type="dt" sz="half" idx="10"/>
          </p:nvPr>
        </p:nvSpPr>
        <p:spPr/>
        <p:txBody>
          <a:bodyPr/>
          <a:lstStyle/>
          <a:p>
            <a:fld id="{7C5F328A-9CFE-2A42-8FCB-B8FBD7160E8E}" type="datetimeFigureOut">
              <a:rPr lang="en-US" smtClean="0"/>
              <a:t>11/27/23</a:t>
            </a:fld>
            <a:endParaRPr lang="en-US"/>
          </a:p>
        </p:txBody>
      </p:sp>
      <p:sp>
        <p:nvSpPr>
          <p:cNvPr id="8" name="Footer Placeholder 7">
            <a:extLst>
              <a:ext uri="{FF2B5EF4-FFF2-40B4-BE49-F238E27FC236}">
                <a16:creationId xmlns:a16="http://schemas.microsoft.com/office/drawing/2014/main" id="{1A367D4B-761E-EF46-AE47-BF662E9096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65832B-742C-1B4A-89DF-AA85548CE054}"/>
              </a:ext>
            </a:extLst>
          </p:cNvPr>
          <p:cNvSpPr>
            <a:spLocks noGrp="1"/>
          </p:cNvSpPr>
          <p:nvPr>
            <p:ph type="sldNum" sz="quarter" idx="12"/>
          </p:nvPr>
        </p:nvSpPr>
        <p:spPr/>
        <p:txBody>
          <a:bodyPr/>
          <a:lstStyle/>
          <a:p>
            <a:fld id="{4D3D3B32-8D80-C34D-B2C5-A713FC03D688}" type="slidenum">
              <a:rPr lang="en-US" smtClean="0"/>
              <a:t>‹#›</a:t>
            </a:fld>
            <a:endParaRPr lang="en-US"/>
          </a:p>
        </p:txBody>
      </p:sp>
    </p:spTree>
    <p:extLst>
      <p:ext uri="{BB962C8B-B14F-4D97-AF65-F5344CB8AC3E}">
        <p14:creationId xmlns:p14="http://schemas.microsoft.com/office/powerpoint/2010/main" val="1085071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0B8F9-DBF0-3E4A-A975-21DCC0A25A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15827F-6F6F-C844-BBC2-2F43AD2BEB31}"/>
              </a:ext>
            </a:extLst>
          </p:cNvPr>
          <p:cNvSpPr>
            <a:spLocks noGrp="1"/>
          </p:cNvSpPr>
          <p:nvPr>
            <p:ph type="dt" sz="half" idx="10"/>
          </p:nvPr>
        </p:nvSpPr>
        <p:spPr/>
        <p:txBody>
          <a:bodyPr/>
          <a:lstStyle/>
          <a:p>
            <a:fld id="{7C5F328A-9CFE-2A42-8FCB-B8FBD7160E8E}" type="datetimeFigureOut">
              <a:rPr lang="en-US" smtClean="0"/>
              <a:t>11/27/23</a:t>
            </a:fld>
            <a:endParaRPr lang="en-US"/>
          </a:p>
        </p:txBody>
      </p:sp>
      <p:sp>
        <p:nvSpPr>
          <p:cNvPr id="4" name="Footer Placeholder 3">
            <a:extLst>
              <a:ext uri="{FF2B5EF4-FFF2-40B4-BE49-F238E27FC236}">
                <a16:creationId xmlns:a16="http://schemas.microsoft.com/office/drawing/2014/main" id="{30E4ED9A-5B08-C247-902E-99CB6E3CF7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1BC703-218D-6D4C-A6CE-0AE2C1FE3EC0}"/>
              </a:ext>
            </a:extLst>
          </p:cNvPr>
          <p:cNvSpPr>
            <a:spLocks noGrp="1"/>
          </p:cNvSpPr>
          <p:nvPr>
            <p:ph type="sldNum" sz="quarter" idx="12"/>
          </p:nvPr>
        </p:nvSpPr>
        <p:spPr/>
        <p:txBody>
          <a:bodyPr/>
          <a:lstStyle/>
          <a:p>
            <a:fld id="{4D3D3B32-8D80-C34D-B2C5-A713FC03D688}" type="slidenum">
              <a:rPr lang="en-US" smtClean="0"/>
              <a:t>‹#›</a:t>
            </a:fld>
            <a:endParaRPr lang="en-US"/>
          </a:p>
        </p:txBody>
      </p:sp>
    </p:spTree>
    <p:extLst>
      <p:ext uri="{BB962C8B-B14F-4D97-AF65-F5344CB8AC3E}">
        <p14:creationId xmlns:p14="http://schemas.microsoft.com/office/powerpoint/2010/main" val="885006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0815CB-BA08-B546-9452-4E6294CCA92B}"/>
              </a:ext>
            </a:extLst>
          </p:cNvPr>
          <p:cNvSpPr>
            <a:spLocks noGrp="1"/>
          </p:cNvSpPr>
          <p:nvPr>
            <p:ph type="dt" sz="half" idx="10"/>
          </p:nvPr>
        </p:nvSpPr>
        <p:spPr/>
        <p:txBody>
          <a:bodyPr/>
          <a:lstStyle/>
          <a:p>
            <a:fld id="{7C5F328A-9CFE-2A42-8FCB-B8FBD7160E8E}" type="datetimeFigureOut">
              <a:rPr lang="en-US" smtClean="0"/>
              <a:t>11/27/23</a:t>
            </a:fld>
            <a:endParaRPr lang="en-US"/>
          </a:p>
        </p:txBody>
      </p:sp>
      <p:sp>
        <p:nvSpPr>
          <p:cNvPr id="3" name="Footer Placeholder 2">
            <a:extLst>
              <a:ext uri="{FF2B5EF4-FFF2-40B4-BE49-F238E27FC236}">
                <a16:creationId xmlns:a16="http://schemas.microsoft.com/office/drawing/2014/main" id="{75AD393C-2A92-6741-8569-E7BE75D9CC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B0E67C-C1A6-E641-B876-BD1508383998}"/>
              </a:ext>
            </a:extLst>
          </p:cNvPr>
          <p:cNvSpPr>
            <a:spLocks noGrp="1"/>
          </p:cNvSpPr>
          <p:nvPr>
            <p:ph type="sldNum" sz="quarter" idx="12"/>
          </p:nvPr>
        </p:nvSpPr>
        <p:spPr/>
        <p:txBody>
          <a:bodyPr/>
          <a:lstStyle/>
          <a:p>
            <a:fld id="{4D3D3B32-8D80-C34D-B2C5-A713FC03D688}" type="slidenum">
              <a:rPr lang="en-US" smtClean="0"/>
              <a:t>‹#›</a:t>
            </a:fld>
            <a:endParaRPr lang="en-US"/>
          </a:p>
        </p:txBody>
      </p:sp>
    </p:spTree>
    <p:extLst>
      <p:ext uri="{BB962C8B-B14F-4D97-AF65-F5344CB8AC3E}">
        <p14:creationId xmlns:p14="http://schemas.microsoft.com/office/powerpoint/2010/main" val="2298021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8A185-AE47-3547-9816-ACB83392D2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BBCCBF-B4D6-7241-B102-81A6700ECD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759EBB-ED75-6740-B408-B12B9E4954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565131-4E8A-414F-91F7-D4F406932707}"/>
              </a:ext>
            </a:extLst>
          </p:cNvPr>
          <p:cNvSpPr>
            <a:spLocks noGrp="1"/>
          </p:cNvSpPr>
          <p:nvPr>
            <p:ph type="dt" sz="half" idx="10"/>
          </p:nvPr>
        </p:nvSpPr>
        <p:spPr/>
        <p:txBody>
          <a:bodyPr/>
          <a:lstStyle/>
          <a:p>
            <a:fld id="{7C5F328A-9CFE-2A42-8FCB-B8FBD7160E8E}" type="datetimeFigureOut">
              <a:rPr lang="en-US" smtClean="0"/>
              <a:t>11/27/23</a:t>
            </a:fld>
            <a:endParaRPr lang="en-US"/>
          </a:p>
        </p:txBody>
      </p:sp>
      <p:sp>
        <p:nvSpPr>
          <p:cNvPr id="6" name="Footer Placeholder 5">
            <a:extLst>
              <a:ext uri="{FF2B5EF4-FFF2-40B4-BE49-F238E27FC236}">
                <a16:creationId xmlns:a16="http://schemas.microsoft.com/office/drawing/2014/main" id="{1FCA5BE7-22E1-0649-9ED3-70133D7697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958691-676B-DC48-88DA-4BFA02A0F57D}"/>
              </a:ext>
            </a:extLst>
          </p:cNvPr>
          <p:cNvSpPr>
            <a:spLocks noGrp="1"/>
          </p:cNvSpPr>
          <p:nvPr>
            <p:ph type="sldNum" sz="quarter" idx="12"/>
          </p:nvPr>
        </p:nvSpPr>
        <p:spPr/>
        <p:txBody>
          <a:bodyPr/>
          <a:lstStyle/>
          <a:p>
            <a:fld id="{4D3D3B32-8D80-C34D-B2C5-A713FC03D688}" type="slidenum">
              <a:rPr lang="en-US" smtClean="0"/>
              <a:t>‹#›</a:t>
            </a:fld>
            <a:endParaRPr lang="en-US"/>
          </a:p>
        </p:txBody>
      </p:sp>
    </p:spTree>
    <p:extLst>
      <p:ext uri="{BB962C8B-B14F-4D97-AF65-F5344CB8AC3E}">
        <p14:creationId xmlns:p14="http://schemas.microsoft.com/office/powerpoint/2010/main" val="1547016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588B2-5CC7-F24B-842F-CE8D64D4D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B0D128-C281-F243-986E-F0675A6174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0389F5-5DEA-0F4D-B0FD-28058AFEE9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5B27AF-A9F5-E641-BDFB-C76C104AF957}"/>
              </a:ext>
            </a:extLst>
          </p:cNvPr>
          <p:cNvSpPr>
            <a:spLocks noGrp="1"/>
          </p:cNvSpPr>
          <p:nvPr>
            <p:ph type="dt" sz="half" idx="10"/>
          </p:nvPr>
        </p:nvSpPr>
        <p:spPr/>
        <p:txBody>
          <a:bodyPr/>
          <a:lstStyle/>
          <a:p>
            <a:fld id="{7C5F328A-9CFE-2A42-8FCB-B8FBD7160E8E}" type="datetimeFigureOut">
              <a:rPr lang="en-US" smtClean="0"/>
              <a:t>11/27/23</a:t>
            </a:fld>
            <a:endParaRPr lang="en-US"/>
          </a:p>
        </p:txBody>
      </p:sp>
      <p:sp>
        <p:nvSpPr>
          <p:cNvPr id="6" name="Footer Placeholder 5">
            <a:extLst>
              <a:ext uri="{FF2B5EF4-FFF2-40B4-BE49-F238E27FC236}">
                <a16:creationId xmlns:a16="http://schemas.microsoft.com/office/drawing/2014/main" id="{502C8ED3-DA6F-014E-B39B-8E6C649E1F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1EE07E-C140-E148-8DA2-925E7CEF700E}"/>
              </a:ext>
            </a:extLst>
          </p:cNvPr>
          <p:cNvSpPr>
            <a:spLocks noGrp="1"/>
          </p:cNvSpPr>
          <p:nvPr>
            <p:ph type="sldNum" sz="quarter" idx="12"/>
          </p:nvPr>
        </p:nvSpPr>
        <p:spPr/>
        <p:txBody>
          <a:bodyPr/>
          <a:lstStyle/>
          <a:p>
            <a:fld id="{4D3D3B32-8D80-C34D-B2C5-A713FC03D688}" type="slidenum">
              <a:rPr lang="en-US" smtClean="0"/>
              <a:t>‹#›</a:t>
            </a:fld>
            <a:endParaRPr lang="en-US"/>
          </a:p>
        </p:txBody>
      </p:sp>
    </p:spTree>
    <p:extLst>
      <p:ext uri="{BB962C8B-B14F-4D97-AF65-F5344CB8AC3E}">
        <p14:creationId xmlns:p14="http://schemas.microsoft.com/office/powerpoint/2010/main" val="1983324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C583-D67C-414C-AB26-53312E9976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14366A-EBA8-504C-B343-D7AD523C83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D54EEB-49A9-ED41-9B93-FD480E64A1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5F328A-9CFE-2A42-8FCB-B8FBD7160E8E}" type="datetimeFigureOut">
              <a:rPr lang="en-US" smtClean="0"/>
              <a:t>11/27/23</a:t>
            </a:fld>
            <a:endParaRPr lang="en-US"/>
          </a:p>
        </p:txBody>
      </p:sp>
      <p:sp>
        <p:nvSpPr>
          <p:cNvPr id="5" name="Footer Placeholder 4">
            <a:extLst>
              <a:ext uri="{FF2B5EF4-FFF2-40B4-BE49-F238E27FC236}">
                <a16:creationId xmlns:a16="http://schemas.microsoft.com/office/drawing/2014/main" id="{F6736FC9-4664-EC42-89D2-72C2319D88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3656DA-4CC3-9548-B96C-21689BD985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3D3B32-8D80-C34D-B2C5-A713FC03D688}" type="slidenum">
              <a:rPr lang="en-US" smtClean="0"/>
              <a:t>‹#›</a:t>
            </a:fld>
            <a:endParaRPr lang="en-US"/>
          </a:p>
        </p:txBody>
      </p:sp>
    </p:spTree>
    <p:extLst>
      <p:ext uri="{BB962C8B-B14F-4D97-AF65-F5344CB8AC3E}">
        <p14:creationId xmlns:p14="http://schemas.microsoft.com/office/powerpoint/2010/main" val="4162646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
        <p:nvSpPr>
          <p:cNvPr id="5" name="TextBox 4">
            <a:extLst>
              <a:ext uri="{FF2B5EF4-FFF2-40B4-BE49-F238E27FC236}">
                <a16:creationId xmlns:a16="http://schemas.microsoft.com/office/drawing/2014/main" id="{E6962B57-B236-A549-96D9-9A47FFB31FFE}"/>
              </a:ext>
            </a:extLst>
          </p:cNvPr>
          <p:cNvSpPr txBox="1"/>
          <p:nvPr/>
        </p:nvSpPr>
        <p:spPr>
          <a:xfrm>
            <a:off x="356874" y="816749"/>
            <a:ext cx="6135013" cy="590931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Thermal analysis</a:t>
            </a:r>
          </a:p>
          <a:p>
            <a:r>
              <a:rPr lang="en-US" dirty="0">
                <a:latin typeface="Times New Roman" panose="02020603050405020304" pitchFamily="18" charset="0"/>
                <a:cs typeface="Times New Roman" panose="02020603050405020304" pitchFamily="18" charset="0"/>
              </a:rPr>
              <a:t>	Calorimetry</a:t>
            </a:r>
          </a:p>
          <a:p>
            <a:r>
              <a:rPr lang="en-US" dirty="0">
                <a:latin typeface="Times New Roman" panose="02020603050405020304" pitchFamily="18" charset="0"/>
                <a:cs typeface="Times New Roman" panose="02020603050405020304" pitchFamily="18" charset="0"/>
              </a:rPr>
              <a:t>		Differential Scanning Calorimetry</a:t>
            </a:r>
          </a:p>
          <a:p>
            <a:r>
              <a:rPr lang="en-US" dirty="0">
                <a:latin typeface="Times New Roman" panose="02020603050405020304" pitchFamily="18" charset="0"/>
                <a:cs typeface="Times New Roman" panose="02020603050405020304" pitchFamily="18" charset="0"/>
              </a:rPr>
              <a:t>		Modulated DSC</a:t>
            </a:r>
          </a:p>
          <a:p>
            <a:r>
              <a:rPr lang="en-US" dirty="0">
                <a:latin typeface="Times New Roman" panose="02020603050405020304" pitchFamily="18" charset="0"/>
                <a:cs typeface="Times New Roman" panose="02020603050405020304" pitchFamily="18" charset="0"/>
              </a:rPr>
              <a:t>		Microcalorimetry</a:t>
            </a:r>
          </a:p>
          <a:p>
            <a:r>
              <a:rPr lang="en-US" dirty="0">
                <a:latin typeface="Times New Roman" panose="02020603050405020304" pitchFamily="18" charset="0"/>
                <a:cs typeface="Times New Roman" panose="02020603050405020304" pitchFamily="18" charset="0"/>
              </a:rPr>
              <a:t>		Differential Thermal Analysis</a:t>
            </a:r>
          </a:p>
          <a:p>
            <a:r>
              <a:rPr lang="en-US" dirty="0">
                <a:latin typeface="Times New Roman" panose="02020603050405020304" pitchFamily="18" charset="0"/>
                <a:cs typeface="Times New Roman" panose="02020603050405020304" pitchFamily="18" charset="0"/>
              </a:rPr>
              <a:t>		Bomb Calorimetry/Combustion Calorimetry</a:t>
            </a:r>
          </a:p>
          <a:p>
            <a:r>
              <a:rPr lang="en-US" dirty="0">
                <a:latin typeface="Times New Roman" panose="02020603050405020304" pitchFamily="18" charset="0"/>
                <a:cs typeface="Times New Roman" panose="02020603050405020304" pitchFamily="18" charset="0"/>
              </a:rPr>
              <a:t>	Thermal Gravimetric Analysis/DTA/MS/IR/Raman</a:t>
            </a:r>
          </a:p>
          <a:p>
            <a:r>
              <a:rPr lang="en-US" dirty="0">
                <a:latin typeface="Times New Roman" panose="02020603050405020304" pitchFamily="18" charset="0"/>
                <a:cs typeface="Times New Roman" panose="02020603050405020304" pitchFamily="18" charset="0"/>
              </a:rPr>
              <a:t>Colligative Analysis</a:t>
            </a:r>
          </a:p>
          <a:p>
            <a:r>
              <a:rPr lang="en-US" dirty="0">
                <a:latin typeface="Times New Roman" panose="02020603050405020304" pitchFamily="18" charset="0"/>
                <a:cs typeface="Times New Roman" panose="02020603050405020304" pitchFamily="18" charset="0"/>
              </a:rPr>
              <a:t>	Membrane Osmometry</a:t>
            </a:r>
          </a:p>
          <a:p>
            <a:r>
              <a:rPr lang="en-US" dirty="0">
                <a:latin typeface="Times New Roman" panose="02020603050405020304" pitchFamily="18" charset="0"/>
                <a:cs typeface="Times New Roman" panose="02020603050405020304" pitchFamily="18" charset="0"/>
              </a:rPr>
              <a:t>	Vapor Pressure Osmometry</a:t>
            </a:r>
          </a:p>
          <a:p>
            <a:r>
              <a:rPr lang="en-US" dirty="0">
                <a:latin typeface="Times New Roman" panose="02020603050405020304" pitchFamily="18" charset="0"/>
                <a:cs typeface="Times New Roman" panose="02020603050405020304" pitchFamily="18" charset="0"/>
              </a:rPr>
              <a:t>	Melting point/Boiling point</a:t>
            </a:r>
          </a:p>
          <a:p>
            <a:r>
              <a:rPr lang="en-US" dirty="0">
                <a:latin typeface="Times New Roman" panose="02020603050405020304" pitchFamily="18" charset="0"/>
                <a:cs typeface="Times New Roman" panose="02020603050405020304" pitchFamily="18" charset="0"/>
              </a:rPr>
              <a:t>Density</a:t>
            </a:r>
          </a:p>
          <a:p>
            <a:r>
              <a:rPr lang="en-US" dirty="0">
                <a:latin typeface="Times New Roman" panose="02020603050405020304" pitchFamily="18" charset="0"/>
                <a:cs typeface="Times New Roman" panose="02020603050405020304" pitchFamily="18" charset="0"/>
              </a:rPr>
              <a:t>	Archimedes Method</a:t>
            </a:r>
          </a:p>
          <a:p>
            <a:r>
              <a:rPr lang="en-US" dirty="0">
                <a:latin typeface="Times New Roman" panose="02020603050405020304" pitchFamily="18" charset="0"/>
                <a:cs typeface="Times New Roman" panose="02020603050405020304" pitchFamily="18" charset="0"/>
              </a:rPr>
              <a:t>	Helium </a:t>
            </a:r>
            <a:r>
              <a:rPr lang="en-US" dirty="0" err="1">
                <a:latin typeface="Times New Roman" panose="02020603050405020304" pitchFamily="18" charset="0"/>
                <a:cs typeface="Times New Roman" panose="02020603050405020304" pitchFamily="18" charset="0"/>
              </a:rPr>
              <a:t>Pycnometry</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Density Gradient Column</a:t>
            </a:r>
          </a:p>
          <a:p>
            <a:r>
              <a:rPr lang="en-US" dirty="0">
                <a:latin typeface="Times New Roman" panose="02020603050405020304" pitchFamily="18" charset="0"/>
                <a:cs typeface="Times New Roman" panose="02020603050405020304" pitchFamily="18" charset="0"/>
              </a:rPr>
              <a:t>	Dilatometry</a:t>
            </a:r>
          </a:p>
          <a:p>
            <a:r>
              <a:rPr lang="en-US" dirty="0">
                <a:latin typeface="Times New Roman" panose="02020603050405020304" pitchFamily="18" charset="0"/>
                <a:cs typeface="Times New Roman" panose="02020603050405020304" pitchFamily="18" charset="0"/>
              </a:rPr>
              <a:t>	Sound Velocity</a:t>
            </a:r>
          </a:p>
          <a:p>
            <a:r>
              <a:rPr lang="en-US" dirty="0">
                <a:latin typeface="Times New Roman" panose="02020603050405020304" pitchFamily="18" charset="0"/>
                <a:cs typeface="Times New Roman" panose="02020603050405020304" pitchFamily="18" charset="0"/>
              </a:rPr>
              <a:t>	Shock Compression</a:t>
            </a:r>
          </a:p>
          <a:p>
            <a:r>
              <a:rPr lang="en-US" dirty="0">
                <a:latin typeface="Times New Roman" panose="02020603050405020304" pitchFamily="18" charset="0"/>
                <a:cs typeface="Times New Roman" panose="02020603050405020304" pitchFamily="18" charset="0"/>
              </a:rPr>
              <a:t>	Abbe Refractometer</a:t>
            </a:r>
          </a:p>
          <a:p>
            <a:r>
              <a:rPr lang="en-US" dirty="0">
                <a:latin typeface="Times New Roman" panose="02020603050405020304" pitchFamily="18" charset="0"/>
                <a:cs typeface="Times New Roman" panose="02020603050405020304" pitchFamily="18" charset="0"/>
              </a:rPr>
              <a:t>	Ellipsometer		</a:t>
            </a:r>
          </a:p>
        </p:txBody>
      </p:sp>
      <p:sp>
        <p:nvSpPr>
          <p:cNvPr id="6" name="TextBox 5">
            <a:extLst>
              <a:ext uri="{FF2B5EF4-FFF2-40B4-BE49-F238E27FC236}">
                <a16:creationId xmlns:a16="http://schemas.microsoft.com/office/drawing/2014/main" id="{3910136F-1956-904C-83F0-89F661B3726D}"/>
              </a:ext>
            </a:extLst>
          </p:cNvPr>
          <p:cNvSpPr txBox="1"/>
          <p:nvPr/>
        </p:nvSpPr>
        <p:spPr>
          <a:xfrm>
            <a:off x="6972446" y="1997839"/>
            <a:ext cx="4346062" cy="313932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Surfaces</a:t>
            </a:r>
          </a:p>
          <a:p>
            <a:r>
              <a:rPr lang="en-US" dirty="0">
                <a:latin typeface="Times New Roman" panose="02020603050405020304" pitchFamily="18" charset="0"/>
                <a:cs typeface="Times New Roman" panose="02020603050405020304" pitchFamily="18" charset="0"/>
              </a:rPr>
              <a:t>	Gas Adsorption</a:t>
            </a:r>
          </a:p>
          <a:p>
            <a:r>
              <a:rPr lang="en-US" dirty="0">
                <a:latin typeface="Times New Roman" panose="02020603050405020304" pitchFamily="18" charset="0"/>
                <a:cs typeface="Times New Roman" panose="02020603050405020304" pitchFamily="18" charset="0"/>
              </a:rPr>
              <a:t>	Contact Angle</a:t>
            </a:r>
          </a:p>
          <a:p>
            <a:r>
              <a:rPr lang="en-US" dirty="0">
                <a:latin typeface="Times New Roman" panose="02020603050405020304" pitchFamily="18" charset="0"/>
                <a:cs typeface="Times New Roman" panose="02020603050405020304" pitchFamily="18" charset="0"/>
              </a:rPr>
              <a:t>	Zeta Potential</a:t>
            </a:r>
          </a:p>
          <a:p>
            <a:r>
              <a:rPr lang="en-US" dirty="0">
                <a:latin typeface="Times New Roman" panose="02020603050405020304" pitchFamily="18" charset="0"/>
                <a:cs typeface="Times New Roman" panose="02020603050405020304" pitchFamily="18" charset="0"/>
              </a:rPr>
              <a:t>	X-ray and Neutron Reflectivity</a:t>
            </a:r>
          </a:p>
          <a:p>
            <a:r>
              <a:rPr lang="en-US" dirty="0">
                <a:latin typeface="Times New Roman" panose="02020603050405020304" pitchFamily="18" charset="0"/>
                <a:cs typeface="Times New Roman" panose="02020603050405020304" pitchFamily="18" charset="0"/>
              </a:rPr>
              <a:t>Phase Structure</a:t>
            </a:r>
          </a:p>
          <a:p>
            <a:r>
              <a:rPr lang="en-US" dirty="0">
                <a:latin typeface="Times New Roman" panose="02020603050405020304" pitchFamily="18" charset="0"/>
                <a:cs typeface="Times New Roman" panose="02020603050405020304" pitchFamily="18" charset="0"/>
              </a:rPr>
              <a:t>	Light, X-ray, Neutron Scattering</a:t>
            </a:r>
          </a:p>
          <a:p>
            <a:r>
              <a:rPr lang="en-US" dirty="0">
                <a:latin typeface="Times New Roman" panose="02020603050405020304" pitchFamily="18" charset="0"/>
                <a:cs typeface="Times New Roman" panose="02020603050405020304" pitchFamily="18" charset="0"/>
              </a:rPr>
              <a:t>		Osmotic Compressibility</a:t>
            </a:r>
          </a:p>
          <a:p>
            <a:r>
              <a:rPr lang="en-US" dirty="0">
                <a:latin typeface="Times New Roman" panose="02020603050405020304" pitchFamily="18" charset="0"/>
                <a:cs typeface="Times New Roman" panose="02020603050405020304" pitchFamily="18" charset="0"/>
              </a:rPr>
              <a:t>	OM, SEM, TEM, AFM</a:t>
            </a:r>
          </a:p>
          <a:p>
            <a:r>
              <a:rPr lang="en-US" dirty="0">
                <a:latin typeface="Times New Roman" panose="02020603050405020304" pitchFamily="18" charset="0"/>
                <a:cs typeface="Times New Roman" panose="02020603050405020304" pitchFamily="18" charset="0"/>
              </a:rPr>
              <a:t>	XRD, NPD</a:t>
            </a:r>
          </a:p>
          <a:p>
            <a:r>
              <a:rPr lang="en-US" dirty="0">
                <a:latin typeface="Times New Roman" panose="02020603050405020304" pitchFamily="18" charset="0"/>
                <a:cs typeface="Times New Roman" panose="02020603050405020304" pitchFamily="18" charset="0"/>
              </a:rPr>
              <a:t>Chemical Methods	</a:t>
            </a:r>
          </a:p>
        </p:txBody>
      </p:sp>
    </p:spTree>
    <p:extLst>
      <p:ext uri="{BB962C8B-B14F-4D97-AF65-F5344CB8AC3E}">
        <p14:creationId xmlns:p14="http://schemas.microsoft.com/office/powerpoint/2010/main" val="2868878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8D6C80-9A77-4B89-795F-E60C29C0E8A3}"/>
              </a:ext>
            </a:extLst>
          </p:cNvPr>
          <p:cNvPicPr>
            <a:picLocks noChangeAspect="1"/>
          </p:cNvPicPr>
          <p:nvPr/>
        </p:nvPicPr>
        <p:blipFill>
          <a:blip r:embed="rId2"/>
          <a:stretch>
            <a:fillRect/>
          </a:stretch>
        </p:blipFill>
        <p:spPr>
          <a:xfrm>
            <a:off x="3473824" y="577850"/>
            <a:ext cx="7772400" cy="5937852"/>
          </a:xfrm>
          <a:prstGeom prst="rect">
            <a:avLst/>
          </a:prstGeom>
        </p:spPr>
      </p:pic>
      <p:pic>
        <p:nvPicPr>
          <p:cNvPr id="5" name="Picture 4">
            <a:extLst>
              <a:ext uri="{FF2B5EF4-FFF2-40B4-BE49-F238E27FC236}">
                <a16:creationId xmlns:a16="http://schemas.microsoft.com/office/drawing/2014/main" id="{9723C1E0-417F-C93C-C30F-709A2D3D8405}"/>
              </a:ext>
            </a:extLst>
          </p:cNvPr>
          <p:cNvPicPr>
            <a:picLocks noChangeAspect="1"/>
          </p:cNvPicPr>
          <p:nvPr/>
        </p:nvPicPr>
        <p:blipFill>
          <a:blip r:embed="rId3"/>
          <a:stretch>
            <a:fillRect/>
          </a:stretch>
        </p:blipFill>
        <p:spPr>
          <a:xfrm>
            <a:off x="0" y="0"/>
            <a:ext cx="3911600" cy="1155700"/>
          </a:xfrm>
          <a:prstGeom prst="rect">
            <a:avLst/>
          </a:prstGeom>
        </p:spPr>
      </p:pic>
      <p:pic>
        <p:nvPicPr>
          <p:cNvPr id="3" name="Picture 2">
            <a:extLst>
              <a:ext uri="{FF2B5EF4-FFF2-40B4-BE49-F238E27FC236}">
                <a16:creationId xmlns:a16="http://schemas.microsoft.com/office/drawing/2014/main" id="{5A3FB485-0773-07C5-AA6D-19CD75BC1BB5}"/>
              </a:ext>
            </a:extLst>
          </p:cNvPr>
          <p:cNvPicPr>
            <a:picLocks noChangeAspect="1"/>
          </p:cNvPicPr>
          <p:nvPr/>
        </p:nvPicPr>
        <p:blipFill>
          <a:blip r:embed="rId4"/>
          <a:stretch>
            <a:fillRect/>
          </a:stretch>
        </p:blipFill>
        <p:spPr>
          <a:xfrm>
            <a:off x="0" y="1642033"/>
            <a:ext cx="12075459" cy="3489404"/>
          </a:xfrm>
          <a:prstGeom prst="rect">
            <a:avLst/>
          </a:prstGeom>
        </p:spPr>
      </p:pic>
    </p:spTree>
    <p:extLst>
      <p:ext uri="{BB962C8B-B14F-4D97-AF65-F5344CB8AC3E}">
        <p14:creationId xmlns:p14="http://schemas.microsoft.com/office/powerpoint/2010/main" val="1172351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56255-BD8F-855D-27EC-445241B553E5}"/>
              </a:ext>
            </a:extLst>
          </p:cNvPr>
          <p:cNvPicPr>
            <a:picLocks noChangeAspect="1"/>
          </p:cNvPicPr>
          <p:nvPr/>
        </p:nvPicPr>
        <p:blipFill>
          <a:blip r:embed="rId2"/>
          <a:stretch>
            <a:fillRect/>
          </a:stretch>
        </p:blipFill>
        <p:spPr>
          <a:xfrm>
            <a:off x="2209800" y="414232"/>
            <a:ext cx="7772400" cy="6029536"/>
          </a:xfrm>
          <a:prstGeom prst="rect">
            <a:avLst/>
          </a:prstGeom>
        </p:spPr>
      </p:pic>
    </p:spTree>
    <p:extLst>
      <p:ext uri="{BB962C8B-B14F-4D97-AF65-F5344CB8AC3E}">
        <p14:creationId xmlns:p14="http://schemas.microsoft.com/office/powerpoint/2010/main" val="481766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B23B6-A0F6-A19E-5A9A-61C82F22D1D8}"/>
              </a:ext>
            </a:extLst>
          </p:cNvPr>
          <p:cNvPicPr>
            <a:picLocks noChangeAspect="1"/>
          </p:cNvPicPr>
          <p:nvPr/>
        </p:nvPicPr>
        <p:blipFill>
          <a:blip r:embed="rId2"/>
          <a:stretch>
            <a:fillRect/>
          </a:stretch>
        </p:blipFill>
        <p:spPr>
          <a:xfrm>
            <a:off x="2209800" y="427358"/>
            <a:ext cx="7772400" cy="6003284"/>
          </a:xfrm>
          <a:prstGeom prst="rect">
            <a:avLst/>
          </a:prstGeom>
        </p:spPr>
      </p:pic>
    </p:spTree>
    <p:extLst>
      <p:ext uri="{BB962C8B-B14F-4D97-AF65-F5344CB8AC3E}">
        <p14:creationId xmlns:p14="http://schemas.microsoft.com/office/powerpoint/2010/main" val="2578303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4442C1-AD56-9413-4FB4-331838F7772F}"/>
              </a:ext>
            </a:extLst>
          </p:cNvPr>
          <p:cNvPicPr>
            <a:picLocks noChangeAspect="1"/>
          </p:cNvPicPr>
          <p:nvPr/>
        </p:nvPicPr>
        <p:blipFill>
          <a:blip r:embed="rId2"/>
          <a:stretch>
            <a:fillRect/>
          </a:stretch>
        </p:blipFill>
        <p:spPr>
          <a:xfrm>
            <a:off x="2209800" y="388468"/>
            <a:ext cx="7772400" cy="6081063"/>
          </a:xfrm>
          <a:prstGeom prst="rect">
            <a:avLst/>
          </a:prstGeom>
        </p:spPr>
      </p:pic>
    </p:spTree>
    <p:extLst>
      <p:ext uri="{BB962C8B-B14F-4D97-AF65-F5344CB8AC3E}">
        <p14:creationId xmlns:p14="http://schemas.microsoft.com/office/powerpoint/2010/main" val="2034221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F7DFBB-468C-A8B1-DF5B-FA68F7DC0802}"/>
              </a:ext>
            </a:extLst>
          </p:cNvPr>
          <p:cNvPicPr>
            <a:picLocks noChangeAspect="1"/>
          </p:cNvPicPr>
          <p:nvPr/>
        </p:nvPicPr>
        <p:blipFill>
          <a:blip r:embed="rId2"/>
          <a:stretch>
            <a:fillRect/>
          </a:stretch>
        </p:blipFill>
        <p:spPr>
          <a:xfrm>
            <a:off x="2209800" y="351751"/>
            <a:ext cx="7772400" cy="6154498"/>
          </a:xfrm>
          <a:prstGeom prst="rect">
            <a:avLst/>
          </a:prstGeom>
        </p:spPr>
      </p:pic>
    </p:spTree>
    <p:extLst>
      <p:ext uri="{BB962C8B-B14F-4D97-AF65-F5344CB8AC3E}">
        <p14:creationId xmlns:p14="http://schemas.microsoft.com/office/powerpoint/2010/main" val="1646169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C8A143-3F74-F156-904C-5047790E42C5}"/>
              </a:ext>
            </a:extLst>
          </p:cNvPr>
          <p:cNvPicPr>
            <a:picLocks noChangeAspect="1"/>
          </p:cNvPicPr>
          <p:nvPr/>
        </p:nvPicPr>
        <p:blipFill>
          <a:blip r:embed="rId2"/>
          <a:stretch>
            <a:fillRect/>
          </a:stretch>
        </p:blipFill>
        <p:spPr>
          <a:xfrm>
            <a:off x="2209800" y="341772"/>
            <a:ext cx="7772400" cy="6174455"/>
          </a:xfrm>
          <a:prstGeom prst="rect">
            <a:avLst/>
          </a:prstGeom>
        </p:spPr>
      </p:pic>
    </p:spTree>
    <p:extLst>
      <p:ext uri="{BB962C8B-B14F-4D97-AF65-F5344CB8AC3E}">
        <p14:creationId xmlns:p14="http://schemas.microsoft.com/office/powerpoint/2010/main" val="1369542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50883A-95E3-EA0F-20F9-3EAEBCCBEC23}"/>
              </a:ext>
            </a:extLst>
          </p:cNvPr>
          <p:cNvPicPr>
            <a:picLocks noChangeAspect="1"/>
          </p:cNvPicPr>
          <p:nvPr/>
        </p:nvPicPr>
        <p:blipFill>
          <a:blip r:embed="rId2"/>
          <a:stretch>
            <a:fillRect/>
          </a:stretch>
        </p:blipFill>
        <p:spPr>
          <a:xfrm>
            <a:off x="2209800" y="320040"/>
            <a:ext cx="7772400" cy="6217920"/>
          </a:xfrm>
          <a:prstGeom prst="rect">
            <a:avLst/>
          </a:prstGeom>
        </p:spPr>
      </p:pic>
    </p:spTree>
    <p:extLst>
      <p:ext uri="{BB962C8B-B14F-4D97-AF65-F5344CB8AC3E}">
        <p14:creationId xmlns:p14="http://schemas.microsoft.com/office/powerpoint/2010/main" val="4136427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50883A-95E3-EA0F-20F9-3EAEBCCBEC23}"/>
              </a:ext>
            </a:extLst>
          </p:cNvPr>
          <p:cNvPicPr>
            <a:picLocks noChangeAspect="1"/>
          </p:cNvPicPr>
          <p:nvPr/>
        </p:nvPicPr>
        <p:blipFill>
          <a:blip r:embed="rId2"/>
          <a:stretch>
            <a:fillRect/>
          </a:stretch>
        </p:blipFill>
        <p:spPr>
          <a:xfrm>
            <a:off x="2209800" y="320040"/>
            <a:ext cx="7772400" cy="6217920"/>
          </a:xfrm>
          <a:prstGeom prst="rect">
            <a:avLst/>
          </a:prstGeom>
        </p:spPr>
      </p:pic>
      <p:pic>
        <p:nvPicPr>
          <p:cNvPr id="3" name="Picture 2">
            <a:extLst>
              <a:ext uri="{FF2B5EF4-FFF2-40B4-BE49-F238E27FC236}">
                <a16:creationId xmlns:a16="http://schemas.microsoft.com/office/drawing/2014/main" id="{30B3FB11-1093-E26A-305C-307F0F8AA8C7}"/>
              </a:ext>
            </a:extLst>
          </p:cNvPr>
          <p:cNvPicPr>
            <a:picLocks noChangeAspect="1"/>
          </p:cNvPicPr>
          <p:nvPr/>
        </p:nvPicPr>
        <p:blipFill>
          <a:blip r:embed="rId3"/>
          <a:stretch>
            <a:fillRect/>
          </a:stretch>
        </p:blipFill>
        <p:spPr>
          <a:xfrm>
            <a:off x="2209800" y="3028000"/>
            <a:ext cx="7772400" cy="801999"/>
          </a:xfrm>
          <a:prstGeom prst="rect">
            <a:avLst/>
          </a:prstGeom>
        </p:spPr>
      </p:pic>
    </p:spTree>
    <p:extLst>
      <p:ext uri="{BB962C8B-B14F-4D97-AF65-F5344CB8AC3E}">
        <p14:creationId xmlns:p14="http://schemas.microsoft.com/office/powerpoint/2010/main" val="3058678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1DEFA1-2A82-7D19-9D01-D3F7D93BBA2A}"/>
              </a:ext>
            </a:extLst>
          </p:cNvPr>
          <p:cNvPicPr>
            <a:picLocks noChangeAspect="1"/>
          </p:cNvPicPr>
          <p:nvPr/>
        </p:nvPicPr>
        <p:blipFill>
          <a:blip r:embed="rId2"/>
          <a:stretch>
            <a:fillRect/>
          </a:stretch>
        </p:blipFill>
        <p:spPr>
          <a:xfrm>
            <a:off x="2209800" y="549974"/>
            <a:ext cx="7772400" cy="5758052"/>
          </a:xfrm>
          <a:prstGeom prst="rect">
            <a:avLst/>
          </a:prstGeom>
        </p:spPr>
      </p:pic>
    </p:spTree>
    <p:extLst>
      <p:ext uri="{BB962C8B-B14F-4D97-AF65-F5344CB8AC3E}">
        <p14:creationId xmlns:p14="http://schemas.microsoft.com/office/powerpoint/2010/main" val="2173532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282E3-69EA-9280-D053-95F280CF315F}"/>
              </a:ext>
            </a:extLst>
          </p:cNvPr>
          <p:cNvPicPr>
            <a:picLocks noChangeAspect="1"/>
          </p:cNvPicPr>
          <p:nvPr/>
        </p:nvPicPr>
        <p:blipFill>
          <a:blip r:embed="rId2"/>
          <a:stretch>
            <a:fillRect/>
          </a:stretch>
        </p:blipFill>
        <p:spPr>
          <a:xfrm>
            <a:off x="2209800" y="335444"/>
            <a:ext cx="7772400" cy="6187112"/>
          </a:xfrm>
          <a:prstGeom prst="rect">
            <a:avLst/>
          </a:prstGeom>
        </p:spPr>
      </p:pic>
    </p:spTree>
    <p:extLst>
      <p:ext uri="{BB962C8B-B14F-4D97-AF65-F5344CB8AC3E}">
        <p14:creationId xmlns:p14="http://schemas.microsoft.com/office/powerpoint/2010/main" val="392101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180690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Calorimetry</a:t>
            </a:r>
          </a:p>
        </p:txBody>
      </p:sp>
      <p:sp>
        <p:nvSpPr>
          <p:cNvPr id="2" name="Rectangle 1">
            <a:extLst>
              <a:ext uri="{FF2B5EF4-FFF2-40B4-BE49-F238E27FC236}">
                <a16:creationId xmlns:a16="http://schemas.microsoft.com/office/drawing/2014/main" id="{D610AD44-6958-D240-98AA-F6905210C335}"/>
              </a:ext>
            </a:extLst>
          </p:cNvPr>
          <p:cNvSpPr/>
          <p:nvPr/>
        </p:nvSpPr>
        <p:spPr>
          <a:xfrm>
            <a:off x="1812324" y="1039162"/>
            <a:ext cx="6096000" cy="2308324"/>
          </a:xfrm>
          <a:prstGeom prst="rect">
            <a:avLst/>
          </a:prstGeom>
        </p:spPr>
        <p:txBody>
          <a:bodyPr>
            <a:spAutoFit/>
          </a:bodyPr>
          <a:lstStyle/>
          <a:p>
            <a:r>
              <a:rPr lang="en-US" dirty="0">
                <a:latin typeface="Times New Roman" panose="02020603050405020304" pitchFamily="18" charset="0"/>
                <a:cs typeface="Times New Roman" panose="02020603050405020304" pitchFamily="18" charset="0"/>
              </a:rPr>
              <a:t>Thermal analysis</a:t>
            </a:r>
          </a:p>
          <a:p>
            <a:r>
              <a:rPr lang="en-US" dirty="0">
                <a:latin typeface="Times New Roman" panose="02020603050405020304" pitchFamily="18" charset="0"/>
                <a:cs typeface="Times New Roman" panose="02020603050405020304" pitchFamily="18" charset="0"/>
              </a:rPr>
              <a:t>	Calorimetry</a:t>
            </a:r>
          </a:p>
          <a:p>
            <a:r>
              <a:rPr lang="en-US" dirty="0">
                <a:latin typeface="Times New Roman" panose="02020603050405020304" pitchFamily="18" charset="0"/>
                <a:cs typeface="Times New Roman" panose="02020603050405020304" pitchFamily="18" charset="0"/>
              </a:rPr>
              <a:t>		Differential Scanning Calorimetry</a:t>
            </a:r>
          </a:p>
          <a:p>
            <a:r>
              <a:rPr lang="en-US" dirty="0">
                <a:latin typeface="Times New Roman" panose="02020603050405020304" pitchFamily="18" charset="0"/>
                <a:cs typeface="Times New Roman" panose="02020603050405020304" pitchFamily="18" charset="0"/>
              </a:rPr>
              <a:t>		Modulated DSC</a:t>
            </a:r>
          </a:p>
          <a:p>
            <a:r>
              <a:rPr lang="en-US" dirty="0">
                <a:latin typeface="Times New Roman" panose="02020603050405020304" pitchFamily="18" charset="0"/>
                <a:cs typeface="Times New Roman" panose="02020603050405020304" pitchFamily="18" charset="0"/>
              </a:rPr>
              <a:t>		Microcalorimetry</a:t>
            </a:r>
          </a:p>
          <a:p>
            <a:r>
              <a:rPr lang="en-US" dirty="0">
                <a:latin typeface="Times New Roman" panose="02020603050405020304" pitchFamily="18" charset="0"/>
                <a:cs typeface="Times New Roman" panose="02020603050405020304" pitchFamily="18" charset="0"/>
              </a:rPr>
              <a:t>		Differential Thermal Analysis</a:t>
            </a:r>
          </a:p>
          <a:p>
            <a:r>
              <a:rPr lang="en-US" dirty="0">
                <a:latin typeface="Times New Roman" panose="02020603050405020304" pitchFamily="18" charset="0"/>
                <a:cs typeface="Times New Roman" panose="02020603050405020304" pitchFamily="18" charset="0"/>
              </a:rPr>
              <a:t>		Thermal Gravimetric Analysis</a:t>
            </a:r>
          </a:p>
          <a:p>
            <a:r>
              <a:rPr lang="en-US" dirty="0">
                <a:latin typeface="Times New Roman" panose="02020603050405020304" pitchFamily="18" charset="0"/>
                <a:cs typeface="Times New Roman" panose="02020603050405020304" pitchFamily="18" charset="0"/>
              </a:rPr>
              <a:t>		Bomb Calorimetry/Combustion Calorimetry</a:t>
            </a:r>
          </a:p>
        </p:txBody>
      </p:sp>
    </p:spTree>
    <p:extLst>
      <p:ext uri="{BB962C8B-B14F-4D97-AF65-F5344CB8AC3E}">
        <p14:creationId xmlns:p14="http://schemas.microsoft.com/office/powerpoint/2010/main" val="1513543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64AFFF-6FDD-9937-C50A-607C2F325573}"/>
              </a:ext>
            </a:extLst>
          </p:cNvPr>
          <p:cNvPicPr>
            <a:picLocks noChangeAspect="1"/>
          </p:cNvPicPr>
          <p:nvPr/>
        </p:nvPicPr>
        <p:blipFill>
          <a:blip r:embed="rId2"/>
          <a:stretch>
            <a:fillRect/>
          </a:stretch>
        </p:blipFill>
        <p:spPr>
          <a:xfrm>
            <a:off x="2209800" y="327858"/>
            <a:ext cx="7772400" cy="6202284"/>
          </a:xfrm>
          <a:prstGeom prst="rect">
            <a:avLst/>
          </a:prstGeom>
        </p:spPr>
      </p:pic>
    </p:spTree>
    <p:extLst>
      <p:ext uri="{BB962C8B-B14F-4D97-AF65-F5344CB8AC3E}">
        <p14:creationId xmlns:p14="http://schemas.microsoft.com/office/powerpoint/2010/main" val="2019067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49B3AB-6FFF-7728-8282-838C499D89B6}"/>
              </a:ext>
            </a:extLst>
          </p:cNvPr>
          <p:cNvPicPr>
            <a:picLocks noChangeAspect="1"/>
          </p:cNvPicPr>
          <p:nvPr/>
        </p:nvPicPr>
        <p:blipFill>
          <a:blip r:embed="rId2"/>
          <a:stretch>
            <a:fillRect/>
          </a:stretch>
        </p:blipFill>
        <p:spPr>
          <a:xfrm>
            <a:off x="2209800" y="253493"/>
            <a:ext cx="7772400" cy="6351013"/>
          </a:xfrm>
          <a:prstGeom prst="rect">
            <a:avLst/>
          </a:prstGeom>
        </p:spPr>
      </p:pic>
    </p:spTree>
    <p:extLst>
      <p:ext uri="{BB962C8B-B14F-4D97-AF65-F5344CB8AC3E}">
        <p14:creationId xmlns:p14="http://schemas.microsoft.com/office/powerpoint/2010/main" val="804508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953987-2F15-B3CA-5464-D6BC6F8906F7}"/>
              </a:ext>
            </a:extLst>
          </p:cNvPr>
          <p:cNvSpPr txBox="1"/>
          <p:nvPr/>
        </p:nvSpPr>
        <p:spPr>
          <a:xfrm>
            <a:off x="2861213" y="308918"/>
            <a:ext cx="5279843"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Micro Calorimetry (isothermal shown)</a:t>
            </a:r>
          </a:p>
        </p:txBody>
      </p:sp>
      <p:pic>
        <p:nvPicPr>
          <p:cNvPr id="3" name="Picture 2">
            <a:extLst>
              <a:ext uri="{FF2B5EF4-FFF2-40B4-BE49-F238E27FC236}">
                <a16:creationId xmlns:a16="http://schemas.microsoft.com/office/drawing/2014/main" id="{76E230B6-9224-6C3E-DEA9-B61AC65D7405}"/>
              </a:ext>
            </a:extLst>
          </p:cNvPr>
          <p:cNvPicPr>
            <a:picLocks noChangeAspect="1"/>
          </p:cNvPicPr>
          <p:nvPr/>
        </p:nvPicPr>
        <p:blipFill>
          <a:blip r:embed="rId2"/>
          <a:stretch>
            <a:fillRect/>
          </a:stretch>
        </p:blipFill>
        <p:spPr>
          <a:xfrm>
            <a:off x="0" y="883653"/>
            <a:ext cx="7772400" cy="5809149"/>
          </a:xfrm>
          <a:prstGeom prst="rect">
            <a:avLst/>
          </a:prstGeom>
        </p:spPr>
      </p:pic>
      <p:pic>
        <p:nvPicPr>
          <p:cNvPr id="4" name="Picture 3">
            <a:extLst>
              <a:ext uri="{FF2B5EF4-FFF2-40B4-BE49-F238E27FC236}">
                <a16:creationId xmlns:a16="http://schemas.microsoft.com/office/drawing/2014/main" id="{8182EE98-EBBD-AA94-D408-2440C2401927}"/>
              </a:ext>
            </a:extLst>
          </p:cNvPr>
          <p:cNvPicPr>
            <a:picLocks noChangeAspect="1"/>
          </p:cNvPicPr>
          <p:nvPr/>
        </p:nvPicPr>
        <p:blipFill>
          <a:blip r:embed="rId3"/>
          <a:stretch>
            <a:fillRect/>
          </a:stretch>
        </p:blipFill>
        <p:spPr>
          <a:xfrm>
            <a:off x="7596351" y="883653"/>
            <a:ext cx="4595649" cy="5560688"/>
          </a:xfrm>
          <a:prstGeom prst="rect">
            <a:avLst/>
          </a:prstGeom>
        </p:spPr>
      </p:pic>
    </p:spTree>
    <p:extLst>
      <p:ext uri="{BB962C8B-B14F-4D97-AF65-F5344CB8AC3E}">
        <p14:creationId xmlns:p14="http://schemas.microsoft.com/office/powerpoint/2010/main" val="3213361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694D4F-CE90-1127-89E2-7E071D67A726}"/>
              </a:ext>
            </a:extLst>
          </p:cNvPr>
          <p:cNvPicPr>
            <a:picLocks noChangeAspect="1"/>
          </p:cNvPicPr>
          <p:nvPr/>
        </p:nvPicPr>
        <p:blipFill>
          <a:blip r:embed="rId2"/>
          <a:stretch>
            <a:fillRect/>
          </a:stretch>
        </p:blipFill>
        <p:spPr>
          <a:xfrm>
            <a:off x="103286" y="0"/>
            <a:ext cx="5454000" cy="6858000"/>
          </a:xfrm>
          <a:prstGeom prst="rect">
            <a:avLst/>
          </a:prstGeom>
        </p:spPr>
      </p:pic>
      <p:pic>
        <p:nvPicPr>
          <p:cNvPr id="3" name="Picture 2">
            <a:extLst>
              <a:ext uri="{FF2B5EF4-FFF2-40B4-BE49-F238E27FC236}">
                <a16:creationId xmlns:a16="http://schemas.microsoft.com/office/drawing/2014/main" id="{1A5294E6-6995-3B49-BA20-9D1A300A7208}"/>
              </a:ext>
            </a:extLst>
          </p:cNvPr>
          <p:cNvPicPr>
            <a:picLocks noChangeAspect="1"/>
          </p:cNvPicPr>
          <p:nvPr/>
        </p:nvPicPr>
        <p:blipFill>
          <a:blip r:embed="rId3"/>
          <a:stretch>
            <a:fillRect/>
          </a:stretch>
        </p:blipFill>
        <p:spPr>
          <a:xfrm>
            <a:off x="6511326" y="0"/>
            <a:ext cx="5025863" cy="6858000"/>
          </a:xfrm>
          <a:prstGeom prst="rect">
            <a:avLst/>
          </a:prstGeom>
        </p:spPr>
      </p:pic>
    </p:spTree>
    <p:extLst>
      <p:ext uri="{BB962C8B-B14F-4D97-AF65-F5344CB8AC3E}">
        <p14:creationId xmlns:p14="http://schemas.microsoft.com/office/powerpoint/2010/main" val="400575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945923-1175-2307-085B-2950E2855760}"/>
              </a:ext>
            </a:extLst>
          </p:cNvPr>
          <p:cNvPicPr>
            <a:picLocks noChangeAspect="1"/>
          </p:cNvPicPr>
          <p:nvPr/>
        </p:nvPicPr>
        <p:blipFill>
          <a:blip r:embed="rId2"/>
          <a:stretch>
            <a:fillRect/>
          </a:stretch>
        </p:blipFill>
        <p:spPr>
          <a:xfrm>
            <a:off x="149449" y="0"/>
            <a:ext cx="5405215" cy="6858000"/>
          </a:xfrm>
          <a:prstGeom prst="rect">
            <a:avLst/>
          </a:prstGeom>
        </p:spPr>
      </p:pic>
      <p:pic>
        <p:nvPicPr>
          <p:cNvPr id="3" name="Picture 2">
            <a:extLst>
              <a:ext uri="{FF2B5EF4-FFF2-40B4-BE49-F238E27FC236}">
                <a16:creationId xmlns:a16="http://schemas.microsoft.com/office/drawing/2014/main" id="{3E901ECA-F1EC-57EB-3D86-78A669920E05}"/>
              </a:ext>
            </a:extLst>
          </p:cNvPr>
          <p:cNvPicPr>
            <a:picLocks noChangeAspect="1"/>
          </p:cNvPicPr>
          <p:nvPr/>
        </p:nvPicPr>
        <p:blipFill>
          <a:blip r:embed="rId3"/>
          <a:stretch>
            <a:fillRect/>
          </a:stretch>
        </p:blipFill>
        <p:spPr>
          <a:xfrm>
            <a:off x="5717112" y="616403"/>
            <a:ext cx="6113846" cy="5625193"/>
          </a:xfrm>
          <a:prstGeom prst="rect">
            <a:avLst/>
          </a:prstGeom>
        </p:spPr>
      </p:pic>
    </p:spTree>
    <p:extLst>
      <p:ext uri="{BB962C8B-B14F-4D97-AF65-F5344CB8AC3E}">
        <p14:creationId xmlns:p14="http://schemas.microsoft.com/office/powerpoint/2010/main" val="3402590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3645329" y="330689"/>
            <a:ext cx="490134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Thermogravimetric Analysis (TGA)</a:t>
            </a:r>
          </a:p>
        </p:txBody>
      </p:sp>
      <p:pic>
        <p:nvPicPr>
          <p:cNvPr id="3" name="Picture 2">
            <a:extLst>
              <a:ext uri="{FF2B5EF4-FFF2-40B4-BE49-F238E27FC236}">
                <a16:creationId xmlns:a16="http://schemas.microsoft.com/office/drawing/2014/main" id="{3E0DBE9D-BE4E-567B-F60A-9F0EC4D2379B}"/>
              </a:ext>
            </a:extLst>
          </p:cNvPr>
          <p:cNvPicPr>
            <a:picLocks noChangeAspect="1"/>
          </p:cNvPicPr>
          <p:nvPr/>
        </p:nvPicPr>
        <p:blipFill>
          <a:blip r:embed="rId2"/>
          <a:stretch>
            <a:fillRect/>
          </a:stretch>
        </p:blipFill>
        <p:spPr>
          <a:xfrm>
            <a:off x="3243942" y="1049777"/>
            <a:ext cx="5390243" cy="5477534"/>
          </a:xfrm>
          <a:prstGeom prst="rect">
            <a:avLst/>
          </a:prstGeom>
        </p:spPr>
      </p:pic>
    </p:spTree>
    <p:extLst>
      <p:ext uri="{BB962C8B-B14F-4D97-AF65-F5344CB8AC3E}">
        <p14:creationId xmlns:p14="http://schemas.microsoft.com/office/powerpoint/2010/main" val="2072577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3645329" y="330689"/>
            <a:ext cx="490134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Thermogravimetric Analysis (TGA)</a:t>
            </a:r>
          </a:p>
        </p:txBody>
      </p:sp>
      <p:pic>
        <p:nvPicPr>
          <p:cNvPr id="2" name="Picture 1">
            <a:extLst>
              <a:ext uri="{FF2B5EF4-FFF2-40B4-BE49-F238E27FC236}">
                <a16:creationId xmlns:a16="http://schemas.microsoft.com/office/drawing/2014/main" id="{E796B8BC-4BF4-8992-2E7C-8FA41AF37BA9}"/>
              </a:ext>
            </a:extLst>
          </p:cNvPr>
          <p:cNvPicPr>
            <a:picLocks noChangeAspect="1"/>
          </p:cNvPicPr>
          <p:nvPr/>
        </p:nvPicPr>
        <p:blipFill>
          <a:blip r:embed="rId2"/>
          <a:stretch>
            <a:fillRect/>
          </a:stretch>
        </p:blipFill>
        <p:spPr>
          <a:xfrm>
            <a:off x="2694214" y="945990"/>
            <a:ext cx="6803571" cy="5581321"/>
          </a:xfrm>
          <a:prstGeom prst="rect">
            <a:avLst/>
          </a:prstGeom>
        </p:spPr>
      </p:pic>
    </p:spTree>
    <p:extLst>
      <p:ext uri="{BB962C8B-B14F-4D97-AF65-F5344CB8AC3E}">
        <p14:creationId xmlns:p14="http://schemas.microsoft.com/office/powerpoint/2010/main" val="3644111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96A898-A8B2-94E0-E847-C7AF3AC8B2EE}"/>
              </a:ext>
            </a:extLst>
          </p:cNvPr>
          <p:cNvPicPr>
            <a:picLocks noChangeAspect="1"/>
          </p:cNvPicPr>
          <p:nvPr/>
        </p:nvPicPr>
        <p:blipFill>
          <a:blip r:embed="rId2"/>
          <a:stretch>
            <a:fillRect/>
          </a:stretch>
        </p:blipFill>
        <p:spPr>
          <a:xfrm>
            <a:off x="2209800" y="181354"/>
            <a:ext cx="7772400" cy="6495291"/>
          </a:xfrm>
          <a:prstGeom prst="rect">
            <a:avLst/>
          </a:prstGeom>
        </p:spPr>
      </p:pic>
    </p:spTree>
    <p:extLst>
      <p:ext uri="{BB962C8B-B14F-4D97-AF65-F5344CB8AC3E}">
        <p14:creationId xmlns:p14="http://schemas.microsoft.com/office/powerpoint/2010/main" val="163071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9CFC50-F193-DFDC-1871-6E89B18BB9D8}"/>
              </a:ext>
            </a:extLst>
          </p:cNvPr>
          <p:cNvPicPr>
            <a:picLocks noChangeAspect="1"/>
          </p:cNvPicPr>
          <p:nvPr/>
        </p:nvPicPr>
        <p:blipFill>
          <a:blip r:embed="rId2"/>
          <a:stretch>
            <a:fillRect/>
          </a:stretch>
        </p:blipFill>
        <p:spPr>
          <a:xfrm>
            <a:off x="2209800" y="249382"/>
            <a:ext cx="7772400" cy="6359236"/>
          </a:xfrm>
          <a:prstGeom prst="rect">
            <a:avLst/>
          </a:prstGeom>
        </p:spPr>
      </p:pic>
    </p:spTree>
    <p:extLst>
      <p:ext uri="{BB962C8B-B14F-4D97-AF65-F5344CB8AC3E}">
        <p14:creationId xmlns:p14="http://schemas.microsoft.com/office/powerpoint/2010/main" val="4158676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11F65A-29EB-9457-07B9-7CC5050C9C8C}"/>
              </a:ext>
            </a:extLst>
          </p:cNvPr>
          <p:cNvPicPr>
            <a:picLocks noChangeAspect="1"/>
          </p:cNvPicPr>
          <p:nvPr/>
        </p:nvPicPr>
        <p:blipFill>
          <a:blip r:embed="rId2"/>
          <a:stretch>
            <a:fillRect/>
          </a:stretch>
        </p:blipFill>
        <p:spPr>
          <a:xfrm>
            <a:off x="2209800" y="192908"/>
            <a:ext cx="7772400" cy="6472184"/>
          </a:xfrm>
          <a:prstGeom prst="rect">
            <a:avLst/>
          </a:prstGeom>
        </p:spPr>
      </p:pic>
    </p:spTree>
    <p:extLst>
      <p:ext uri="{BB962C8B-B14F-4D97-AF65-F5344CB8AC3E}">
        <p14:creationId xmlns:p14="http://schemas.microsoft.com/office/powerpoint/2010/main" val="2896743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4776511" y="481913"/>
            <a:ext cx="180690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Calorimetry</a:t>
            </a:r>
          </a:p>
        </p:txBody>
      </p:sp>
      <p:sp>
        <p:nvSpPr>
          <p:cNvPr id="2" name="TextBox 1">
            <a:extLst>
              <a:ext uri="{FF2B5EF4-FFF2-40B4-BE49-F238E27FC236}">
                <a16:creationId xmlns:a16="http://schemas.microsoft.com/office/drawing/2014/main" id="{F9B0B76C-B496-9041-A27E-14460DC13BF2}"/>
              </a:ext>
            </a:extLst>
          </p:cNvPr>
          <p:cNvSpPr txBox="1"/>
          <p:nvPr/>
        </p:nvSpPr>
        <p:spPr>
          <a:xfrm>
            <a:off x="2038865" y="1173892"/>
            <a:ext cx="355097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How to build a scanning calorimeter</a:t>
            </a:r>
          </a:p>
        </p:txBody>
      </p:sp>
      <p:sp>
        <p:nvSpPr>
          <p:cNvPr id="3" name="TextBox 2">
            <a:extLst>
              <a:ext uri="{FF2B5EF4-FFF2-40B4-BE49-F238E27FC236}">
                <a16:creationId xmlns:a16="http://schemas.microsoft.com/office/drawing/2014/main" id="{D8D8B5E4-923D-0C46-A056-D12C17177644}"/>
              </a:ext>
            </a:extLst>
          </p:cNvPr>
          <p:cNvSpPr txBox="1"/>
          <p:nvPr/>
        </p:nvSpPr>
        <p:spPr>
          <a:xfrm>
            <a:off x="1717588" y="1963515"/>
            <a:ext cx="4473340" cy="1477328"/>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What is needed?</a:t>
            </a:r>
          </a:p>
          <a:p>
            <a:r>
              <a:rPr lang="en-US" dirty="0">
                <a:latin typeface="Times New Roman" panose="02020603050405020304" pitchFamily="18" charset="0"/>
                <a:cs typeface="Times New Roman" panose="02020603050405020304" pitchFamily="18" charset="0"/>
              </a:rPr>
              <a:t>	One or Two Adiabatic/Isolated Cells</a:t>
            </a:r>
          </a:p>
          <a:p>
            <a:r>
              <a:rPr lang="en-US" dirty="0">
                <a:latin typeface="Times New Roman" panose="02020603050405020304" pitchFamily="18" charset="0"/>
                <a:cs typeface="Times New Roman" panose="02020603050405020304" pitchFamily="18" charset="0"/>
              </a:rPr>
              <a:t>	Thermocouples, T</a:t>
            </a:r>
          </a:p>
          <a:p>
            <a:r>
              <a:rPr lang="en-US" dirty="0">
                <a:latin typeface="Times New Roman" panose="02020603050405020304" pitchFamily="18" charset="0"/>
                <a:cs typeface="Times New Roman" panose="02020603050405020304" pitchFamily="18" charset="0"/>
              </a:rPr>
              <a:t>	Heating rate,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dt</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Mass, m</a:t>
            </a:r>
          </a:p>
        </p:txBody>
      </p:sp>
      <p:sp>
        <p:nvSpPr>
          <p:cNvPr id="5" name="TextBox 4">
            <a:extLst>
              <a:ext uri="{FF2B5EF4-FFF2-40B4-BE49-F238E27FC236}">
                <a16:creationId xmlns:a16="http://schemas.microsoft.com/office/drawing/2014/main" id="{08078F68-53D6-2F44-9315-19D8A6EF6AD9}"/>
              </a:ext>
            </a:extLst>
          </p:cNvPr>
          <p:cNvSpPr txBox="1"/>
          <p:nvPr/>
        </p:nvSpPr>
        <p:spPr>
          <a:xfrm>
            <a:off x="1346886" y="4089744"/>
            <a:ext cx="10121232" cy="203132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Simplest approach and useful for very low or very high temperatures is </a:t>
            </a:r>
            <a:r>
              <a:rPr lang="en-US" b="1" dirty="0">
                <a:latin typeface="Times New Roman" panose="02020603050405020304" pitchFamily="18" charset="0"/>
                <a:cs typeface="Times New Roman" panose="02020603050405020304" pitchFamily="18" charset="0"/>
              </a:rPr>
              <a:t>differential thermal analysis DTA</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DTA is a simple design for difficult environments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Two cells heated at same rate and the difference in temperature is recorded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Differences in heat capacity and latent heats create differences in temperatures through transitions.</a:t>
            </a:r>
          </a:p>
        </p:txBody>
      </p:sp>
      <p:pic>
        <p:nvPicPr>
          <p:cNvPr id="7" name="Picture 6">
            <a:extLst>
              <a:ext uri="{FF2B5EF4-FFF2-40B4-BE49-F238E27FC236}">
                <a16:creationId xmlns:a16="http://schemas.microsoft.com/office/drawing/2014/main" id="{E16C1F8E-EB00-6745-8355-82126D229B5C}"/>
              </a:ext>
            </a:extLst>
          </p:cNvPr>
          <p:cNvPicPr>
            <a:picLocks noChangeAspect="1"/>
          </p:cNvPicPr>
          <p:nvPr/>
        </p:nvPicPr>
        <p:blipFill>
          <a:blip r:embed="rId2"/>
          <a:stretch>
            <a:fillRect/>
          </a:stretch>
        </p:blipFill>
        <p:spPr>
          <a:xfrm>
            <a:off x="6583415" y="1124153"/>
            <a:ext cx="5444291" cy="2621325"/>
          </a:xfrm>
          <a:prstGeom prst="rect">
            <a:avLst/>
          </a:prstGeom>
        </p:spPr>
      </p:pic>
      <p:sp>
        <p:nvSpPr>
          <p:cNvPr id="8" name="Rectangle 7">
            <a:extLst>
              <a:ext uri="{FF2B5EF4-FFF2-40B4-BE49-F238E27FC236}">
                <a16:creationId xmlns:a16="http://schemas.microsoft.com/office/drawing/2014/main" id="{3CB7DCE3-47FB-FB42-A39D-EDFE9835E823}"/>
              </a:ext>
            </a:extLst>
          </p:cNvPr>
          <p:cNvSpPr/>
          <p:nvPr/>
        </p:nvSpPr>
        <p:spPr>
          <a:xfrm>
            <a:off x="7397578" y="110536"/>
            <a:ext cx="3377514" cy="92333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dT/</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 is measured in the DTA</a:t>
            </a:r>
          </a:p>
          <a:p>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 is measured in the DSC</a:t>
            </a:r>
          </a:p>
        </p:txBody>
      </p:sp>
    </p:spTree>
    <p:extLst>
      <p:ext uri="{BB962C8B-B14F-4D97-AF65-F5344CB8AC3E}">
        <p14:creationId xmlns:p14="http://schemas.microsoft.com/office/powerpoint/2010/main" val="2172411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4E33FD-96E3-096B-BD35-1B22FA688CA6}"/>
              </a:ext>
            </a:extLst>
          </p:cNvPr>
          <p:cNvPicPr>
            <a:picLocks noChangeAspect="1"/>
          </p:cNvPicPr>
          <p:nvPr/>
        </p:nvPicPr>
        <p:blipFill>
          <a:blip r:embed="rId2"/>
          <a:stretch>
            <a:fillRect/>
          </a:stretch>
        </p:blipFill>
        <p:spPr>
          <a:xfrm>
            <a:off x="359229" y="13094"/>
            <a:ext cx="7772400" cy="6844906"/>
          </a:xfrm>
          <a:prstGeom prst="rect">
            <a:avLst/>
          </a:prstGeom>
        </p:spPr>
      </p:pic>
      <p:sp>
        <p:nvSpPr>
          <p:cNvPr id="3" name="TextBox 2">
            <a:extLst>
              <a:ext uri="{FF2B5EF4-FFF2-40B4-BE49-F238E27FC236}">
                <a16:creationId xmlns:a16="http://schemas.microsoft.com/office/drawing/2014/main" id="{9291069E-1CF8-9B54-0699-19E22056B1BA}"/>
              </a:ext>
            </a:extLst>
          </p:cNvPr>
          <p:cNvSpPr txBox="1"/>
          <p:nvPr/>
        </p:nvSpPr>
        <p:spPr>
          <a:xfrm>
            <a:off x="9067800" y="1883229"/>
            <a:ext cx="2005677" cy="2862322"/>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TGA/MS</a:t>
            </a:r>
          </a:p>
          <a:p>
            <a:r>
              <a:rPr lang="en-US" sz="3600" b="1" dirty="0">
                <a:latin typeface="Times New Roman" panose="02020603050405020304" pitchFamily="18" charset="0"/>
                <a:cs typeface="Times New Roman" panose="02020603050405020304" pitchFamily="18" charset="0"/>
              </a:rPr>
              <a:t>GC</a:t>
            </a:r>
          </a:p>
          <a:p>
            <a:r>
              <a:rPr lang="en-US" sz="3600" b="1" dirty="0">
                <a:latin typeface="Times New Roman" panose="02020603050405020304" pitchFamily="18" charset="0"/>
                <a:cs typeface="Times New Roman" panose="02020603050405020304" pitchFamily="18" charset="0"/>
              </a:rPr>
              <a:t>IR</a:t>
            </a:r>
          </a:p>
          <a:p>
            <a:r>
              <a:rPr lang="en-US" sz="3600" b="1" dirty="0">
                <a:latin typeface="Times New Roman" panose="02020603050405020304" pitchFamily="18" charset="0"/>
                <a:cs typeface="Times New Roman" panose="02020603050405020304" pitchFamily="18" charset="0"/>
              </a:rPr>
              <a:t>Raman</a:t>
            </a:r>
          </a:p>
          <a:p>
            <a:r>
              <a:rPr lang="en-US" sz="3600" b="1" dirty="0">
                <a:latin typeface="Times New Roman" panose="02020603050405020304" pitchFamily="18" charset="0"/>
                <a:cs typeface="Times New Roman" panose="02020603050405020304" pitchFamily="18" charset="0"/>
              </a:rPr>
              <a:t>Etc.</a:t>
            </a:r>
          </a:p>
        </p:txBody>
      </p:sp>
    </p:spTree>
    <p:extLst>
      <p:ext uri="{BB962C8B-B14F-4D97-AF65-F5344CB8AC3E}">
        <p14:creationId xmlns:p14="http://schemas.microsoft.com/office/powerpoint/2010/main" val="428358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4531390" y="218178"/>
            <a:ext cx="326884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Membrane Osmometry</a:t>
            </a:r>
          </a:p>
        </p:txBody>
      </p:sp>
      <p:pic>
        <p:nvPicPr>
          <p:cNvPr id="2" name="Picture 1">
            <a:extLst>
              <a:ext uri="{FF2B5EF4-FFF2-40B4-BE49-F238E27FC236}">
                <a16:creationId xmlns:a16="http://schemas.microsoft.com/office/drawing/2014/main" id="{2C44B764-046E-14F2-0873-20D606AE962D}"/>
              </a:ext>
            </a:extLst>
          </p:cNvPr>
          <p:cNvPicPr>
            <a:picLocks noChangeAspect="1"/>
          </p:cNvPicPr>
          <p:nvPr/>
        </p:nvPicPr>
        <p:blipFill>
          <a:blip r:embed="rId2"/>
          <a:stretch>
            <a:fillRect/>
          </a:stretch>
        </p:blipFill>
        <p:spPr>
          <a:xfrm>
            <a:off x="892970" y="987638"/>
            <a:ext cx="7772400" cy="3079002"/>
          </a:xfrm>
          <a:prstGeom prst="rect">
            <a:avLst/>
          </a:prstGeom>
        </p:spPr>
      </p:pic>
      <p:grpSp>
        <p:nvGrpSpPr>
          <p:cNvPr id="30" name="Group 29">
            <a:extLst>
              <a:ext uri="{FF2B5EF4-FFF2-40B4-BE49-F238E27FC236}">
                <a16:creationId xmlns:a16="http://schemas.microsoft.com/office/drawing/2014/main" id="{5FFC3446-84D9-F376-2125-4786B45D2490}"/>
              </a:ext>
            </a:extLst>
          </p:cNvPr>
          <p:cNvGrpSpPr/>
          <p:nvPr/>
        </p:nvGrpSpPr>
        <p:grpSpPr>
          <a:xfrm>
            <a:off x="7391400" y="1251857"/>
            <a:ext cx="2601686" cy="3265714"/>
            <a:chOff x="6705600" y="1698171"/>
            <a:chExt cx="2601686" cy="3265714"/>
          </a:xfrm>
        </p:grpSpPr>
        <p:grpSp>
          <p:nvGrpSpPr>
            <p:cNvPr id="12" name="Group 11">
              <a:extLst>
                <a:ext uri="{FF2B5EF4-FFF2-40B4-BE49-F238E27FC236}">
                  <a16:creationId xmlns:a16="http://schemas.microsoft.com/office/drawing/2014/main" id="{644B7C35-15F2-F7A0-643B-5919BF19EFC6}"/>
                </a:ext>
              </a:extLst>
            </p:cNvPr>
            <p:cNvGrpSpPr/>
            <p:nvPr/>
          </p:nvGrpSpPr>
          <p:grpSpPr>
            <a:xfrm flipV="1">
              <a:off x="6705600" y="1698171"/>
              <a:ext cx="2601686" cy="3265714"/>
              <a:chOff x="6738257" y="3156857"/>
              <a:chExt cx="2601686" cy="3265714"/>
            </a:xfrm>
          </p:grpSpPr>
          <p:grpSp>
            <p:nvGrpSpPr>
              <p:cNvPr id="8" name="Group 7">
                <a:extLst>
                  <a:ext uri="{FF2B5EF4-FFF2-40B4-BE49-F238E27FC236}">
                    <a16:creationId xmlns:a16="http://schemas.microsoft.com/office/drawing/2014/main" id="{06A0B234-4FD0-7632-954C-DDD5BCDE4725}"/>
                  </a:ext>
                </a:extLst>
              </p:cNvPr>
              <p:cNvGrpSpPr/>
              <p:nvPr/>
            </p:nvGrpSpPr>
            <p:grpSpPr>
              <a:xfrm>
                <a:off x="6738257" y="3156857"/>
                <a:ext cx="2601686" cy="3265714"/>
                <a:chOff x="6738257" y="3156857"/>
                <a:chExt cx="2601686" cy="3265714"/>
              </a:xfrm>
            </p:grpSpPr>
            <p:sp>
              <p:nvSpPr>
                <p:cNvPr id="6" name="Arc 5">
                  <a:extLst>
                    <a:ext uri="{FF2B5EF4-FFF2-40B4-BE49-F238E27FC236}">
                      <a16:creationId xmlns:a16="http://schemas.microsoft.com/office/drawing/2014/main" id="{19FB4FFF-5134-6FE9-D8EE-A98B7107231A}"/>
                    </a:ext>
                  </a:extLst>
                </p:cNvPr>
                <p:cNvSpPr/>
                <p:nvPr/>
              </p:nvSpPr>
              <p:spPr>
                <a:xfrm>
                  <a:off x="6738257" y="3156857"/>
                  <a:ext cx="2525486" cy="326571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46DD6ACA-3D58-2F89-506F-4B4A1BB1F47D}"/>
                    </a:ext>
                  </a:extLst>
                </p:cNvPr>
                <p:cNvSpPr/>
                <p:nvPr/>
              </p:nvSpPr>
              <p:spPr>
                <a:xfrm flipH="1">
                  <a:off x="6814457" y="3156857"/>
                  <a:ext cx="2525486" cy="326571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C5B5F249-EE8C-CAE2-3D3A-3E49C15010C6}"/>
                  </a:ext>
                </a:extLst>
              </p:cNvPr>
              <p:cNvGrpSpPr/>
              <p:nvPr/>
            </p:nvGrpSpPr>
            <p:grpSpPr>
              <a:xfrm>
                <a:off x="6923314" y="3320142"/>
                <a:ext cx="2253344" cy="3102429"/>
                <a:chOff x="6738257" y="3156857"/>
                <a:chExt cx="2601686" cy="3265714"/>
              </a:xfrm>
            </p:grpSpPr>
            <p:sp>
              <p:nvSpPr>
                <p:cNvPr id="10" name="Arc 9">
                  <a:extLst>
                    <a:ext uri="{FF2B5EF4-FFF2-40B4-BE49-F238E27FC236}">
                      <a16:creationId xmlns:a16="http://schemas.microsoft.com/office/drawing/2014/main" id="{5F294525-4D1F-742F-6601-63BC4F8538B3}"/>
                    </a:ext>
                  </a:extLst>
                </p:cNvPr>
                <p:cNvSpPr/>
                <p:nvPr/>
              </p:nvSpPr>
              <p:spPr>
                <a:xfrm>
                  <a:off x="6738257" y="3156857"/>
                  <a:ext cx="2525486" cy="326571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B4EBF548-60D7-8079-F8FB-E69F6671923B}"/>
                    </a:ext>
                  </a:extLst>
                </p:cNvPr>
                <p:cNvSpPr/>
                <p:nvPr/>
              </p:nvSpPr>
              <p:spPr>
                <a:xfrm flipH="1">
                  <a:off x="6814457" y="3156857"/>
                  <a:ext cx="2525486" cy="326571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14" name="Straight Connector 13">
              <a:extLst>
                <a:ext uri="{FF2B5EF4-FFF2-40B4-BE49-F238E27FC236}">
                  <a16:creationId xmlns:a16="http://schemas.microsoft.com/office/drawing/2014/main" id="{0503F955-BB9C-9690-A4F1-11D5B0FA7215}"/>
                </a:ext>
              </a:extLst>
            </p:cNvPr>
            <p:cNvCxnSpPr>
              <a:stCxn id="11" idx="0"/>
            </p:cNvCxnSpPr>
            <p:nvPr/>
          </p:nvCxnSpPr>
          <p:spPr>
            <a:xfrm flipH="1">
              <a:off x="8044543" y="4800600"/>
              <a:ext cx="5785" cy="16328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98AF6-6209-FFD5-D3DF-5F5E87C8CD79}"/>
                </a:ext>
              </a:extLst>
            </p:cNvPr>
            <p:cNvCxnSpPr/>
            <p:nvPr/>
          </p:nvCxnSpPr>
          <p:spPr>
            <a:xfrm>
              <a:off x="6781800" y="3526971"/>
              <a:ext cx="1748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323611F-29CD-9E5F-28A3-AB3E77D8C555}"/>
                </a:ext>
              </a:extLst>
            </p:cNvPr>
            <p:cNvCxnSpPr/>
            <p:nvPr/>
          </p:nvCxnSpPr>
          <p:spPr>
            <a:xfrm>
              <a:off x="8893629" y="4093029"/>
              <a:ext cx="184374"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0D86B606-E474-CD3C-3038-CD12677A0292}"/>
                </a:ext>
              </a:extLst>
            </p:cNvPr>
            <p:cNvSpPr/>
            <p:nvPr/>
          </p:nvSpPr>
          <p:spPr>
            <a:xfrm>
              <a:off x="6847114" y="3780063"/>
              <a:ext cx="87085" cy="816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D39C4BE-ED4A-049E-087D-E192F623A314}"/>
                </a:ext>
              </a:extLst>
            </p:cNvPr>
            <p:cNvSpPr/>
            <p:nvPr/>
          </p:nvSpPr>
          <p:spPr>
            <a:xfrm>
              <a:off x="6978426" y="4088412"/>
              <a:ext cx="87085" cy="816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7843522-7301-10A4-C5BE-DFE27EE306C1}"/>
                </a:ext>
              </a:extLst>
            </p:cNvPr>
            <p:cNvSpPr/>
            <p:nvPr/>
          </p:nvSpPr>
          <p:spPr>
            <a:xfrm>
              <a:off x="7336972" y="4577442"/>
              <a:ext cx="87085" cy="816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A65996F-CF3E-1AED-B7EF-01BE0137DB53}"/>
                </a:ext>
              </a:extLst>
            </p:cNvPr>
            <p:cNvSpPr/>
            <p:nvPr/>
          </p:nvSpPr>
          <p:spPr>
            <a:xfrm>
              <a:off x="7576456" y="4751613"/>
              <a:ext cx="87085" cy="816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705F8A0-A5A5-2B33-8A7C-64ADB5B9F30C}"/>
                </a:ext>
              </a:extLst>
            </p:cNvPr>
            <p:cNvSpPr/>
            <p:nvPr/>
          </p:nvSpPr>
          <p:spPr>
            <a:xfrm>
              <a:off x="7772400" y="4857749"/>
              <a:ext cx="87085" cy="816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804062A-A600-EA9A-A080-BE2895C75953}"/>
                </a:ext>
              </a:extLst>
            </p:cNvPr>
            <p:cNvSpPr/>
            <p:nvPr/>
          </p:nvSpPr>
          <p:spPr>
            <a:xfrm>
              <a:off x="7076396" y="4329791"/>
              <a:ext cx="87085" cy="816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6E40858-A2F3-2EA9-8B4D-5B3334FEA6BA}"/>
                </a:ext>
              </a:extLst>
            </p:cNvPr>
            <p:cNvSpPr/>
            <p:nvPr/>
          </p:nvSpPr>
          <p:spPr>
            <a:xfrm>
              <a:off x="7249545" y="4435927"/>
              <a:ext cx="87085" cy="816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415E32C-B9AC-77E1-61EB-03C370883CFB}"/>
                </a:ext>
              </a:extLst>
            </p:cNvPr>
            <p:cNvSpPr/>
            <p:nvPr/>
          </p:nvSpPr>
          <p:spPr>
            <a:xfrm>
              <a:off x="7886359" y="4830533"/>
              <a:ext cx="87085" cy="816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D0E59AA7-BF4F-2007-AE3E-E0970C69A79B}"/>
                </a:ext>
              </a:extLst>
            </p:cNvPr>
            <p:cNvCxnSpPr/>
            <p:nvPr/>
          </p:nvCxnSpPr>
          <p:spPr>
            <a:xfrm>
              <a:off x="7929901" y="3526971"/>
              <a:ext cx="0" cy="56144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C9E9949-3B51-AAB9-4EB6-A888E8BB6D01}"/>
                </a:ext>
              </a:extLst>
            </p:cNvPr>
            <p:cNvSpPr txBox="1"/>
            <p:nvPr/>
          </p:nvSpPr>
          <p:spPr>
            <a:xfrm>
              <a:off x="7937819" y="3595397"/>
              <a:ext cx="965329" cy="369332"/>
            </a:xfrm>
            <a:prstGeom prst="rect">
              <a:avLst/>
            </a:prstGeom>
            <a:noFill/>
          </p:spPr>
          <p:txBody>
            <a:bodyPr wrap="none" rtlCol="0">
              <a:spAutoFit/>
            </a:bodyPr>
            <a:lstStyle/>
            <a:p>
              <a:r>
                <a:rPr lang="en-US" dirty="0">
                  <a:latin typeface="Symbol" pitchFamily="2" charset="2"/>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Symbol" pitchFamily="2" charset="2"/>
                  <a:cs typeface="Times New Roman" panose="02020603050405020304" pitchFamily="18" charset="0"/>
                </a:rPr>
                <a:t>r</a:t>
              </a:r>
              <a:r>
                <a:rPr lang="en-US" dirty="0" err="1">
                  <a:latin typeface="Times New Roman" panose="02020603050405020304" pitchFamily="18" charset="0"/>
                  <a:cs typeface="Times New Roman" panose="02020603050405020304" pitchFamily="18" charset="0"/>
                </a:rPr>
                <a:t>gh</a:t>
              </a:r>
              <a:endParaRPr lang="en-US" dirty="0">
                <a:latin typeface="Times New Roman" panose="02020603050405020304" pitchFamily="18" charset="0"/>
                <a:cs typeface="Times New Roman" panose="02020603050405020304" pitchFamily="18" charset="0"/>
              </a:endParaRPr>
            </a:p>
          </p:txBody>
        </p:sp>
      </p:grpSp>
      <p:pic>
        <p:nvPicPr>
          <p:cNvPr id="32" name="Picture 31">
            <a:extLst>
              <a:ext uri="{FF2B5EF4-FFF2-40B4-BE49-F238E27FC236}">
                <a16:creationId xmlns:a16="http://schemas.microsoft.com/office/drawing/2014/main" id="{68E8695F-3F86-9E0C-02A1-5B714BE77BC9}"/>
              </a:ext>
            </a:extLst>
          </p:cNvPr>
          <p:cNvPicPr>
            <a:picLocks noChangeAspect="1"/>
          </p:cNvPicPr>
          <p:nvPr/>
        </p:nvPicPr>
        <p:blipFill>
          <a:blip r:embed="rId3"/>
          <a:stretch>
            <a:fillRect/>
          </a:stretch>
        </p:blipFill>
        <p:spPr>
          <a:xfrm>
            <a:off x="1219200" y="4139292"/>
            <a:ext cx="3835400" cy="1092200"/>
          </a:xfrm>
          <a:prstGeom prst="rect">
            <a:avLst/>
          </a:prstGeom>
        </p:spPr>
      </p:pic>
      <p:pic>
        <p:nvPicPr>
          <p:cNvPr id="33" name="Picture 32">
            <a:extLst>
              <a:ext uri="{FF2B5EF4-FFF2-40B4-BE49-F238E27FC236}">
                <a16:creationId xmlns:a16="http://schemas.microsoft.com/office/drawing/2014/main" id="{1687A95C-B4FE-2F84-D683-55B0ACE4240A}"/>
              </a:ext>
            </a:extLst>
          </p:cNvPr>
          <p:cNvPicPr>
            <a:picLocks noChangeAspect="1"/>
          </p:cNvPicPr>
          <p:nvPr/>
        </p:nvPicPr>
        <p:blipFill>
          <a:blip r:embed="rId4"/>
          <a:stretch>
            <a:fillRect/>
          </a:stretch>
        </p:blipFill>
        <p:spPr>
          <a:xfrm>
            <a:off x="2380001" y="5263757"/>
            <a:ext cx="2184400" cy="914400"/>
          </a:xfrm>
          <a:prstGeom prst="rect">
            <a:avLst/>
          </a:prstGeom>
        </p:spPr>
      </p:pic>
      <p:sp>
        <p:nvSpPr>
          <p:cNvPr id="34" name="TextBox 33">
            <a:extLst>
              <a:ext uri="{FF2B5EF4-FFF2-40B4-BE49-F238E27FC236}">
                <a16:creationId xmlns:a16="http://schemas.microsoft.com/office/drawing/2014/main" id="{2FDD24F8-C465-5A9B-CF83-4C891480119B}"/>
              </a:ext>
            </a:extLst>
          </p:cNvPr>
          <p:cNvSpPr txBox="1"/>
          <p:nvPr/>
        </p:nvSpPr>
        <p:spPr>
          <a:xfrm>
            <a:off x="5037138" y="5277017"/>
            <a:ext cx="2257349"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Van der Waals</a:t>
            </a:r>
          </a:p>
          <a:p>
            <a:r>
              <a:rPr lang="en-US" dirty="0">
                <a:latin typeface="Times New Roman" panose="02020603050405020304" pitchFamily="18" charset="0"/>
                <a:cs typeface="Times New Roman" panose="02020603050405020304" pitchFamily="18" charset="0"/>
              </a:rPr>
              <a:t>b = Excluded volume</a:t>
            </a:r>
          </a:p>
          <a:p>
            <a:r>
              <a:rPr lang="en-US" dirty="0">
                <a:latin typeface="Times New Roman" panose="02020603050405020304" pitchFamily="18" charset="0"/>
                <a:cs typeface="Times New Roman" panose="02020603050405020304" pitchFamily="18" charset="0"/>
              </a:rPr>
              <a:t>a = attractive potential</a:t>
            </a:r>
          </a:p>
        </p:txBody>
      </p:sp>
      <p:pic>
        <p:nvPicPr>
          <p:cNvPr id="36" name="Picture 35">
            <a:extLst>
              <a:ext uri="{FF2B5EF4-FFF2-40B4-BE49-F238E27FC236}">
                <a16:creationId xmlns:a16="http://schemas.microsoft.com/office/drawing/2014/main" id="{3C0C8B76-2F78-B8EE-7B8F-647F36C54A34}"/>
              </a:ext>
            </a:extLst>
          </p:cNvPr>
          <p:cNvPicPr>
            <a:picLocks noChangeAspect="1"/>
          </p:cNvPicPr>
          <p:nvPr/>
        </p:nvPicPr>
        <p:blipFill>
          <a:blip r:embed="rId5"/>
          <a:stretch>
            <a:fillRect/>
          </a:stretch>
        </p:blipFill>
        <p:spPr>
          <a:xfrm>
            <a:off x="8436087" y="5351306"/>
            <a:ext cx="2004783" cy="834107"/>
          </a:xfrm>
          <a:prstGeom prst="rect">
            <a:avLst/>
          </a:prstGeom>
        </p:spPr>
      </p:pic>
      <p:sp>
        <p:nvSpPr>
          <p:cNvPr id="37" name="TextBox 36">
            <a:extLst>
              <a:ext uri="{FF2B5EF4-FFF2-40B4-BE49-F238E27FC236}">
                <a16:creationId xmlns:a16="http://schemas.microsoft.com/office/drawing/2014/main" id="{A9BAC8D9-5230-28D3-59FB-B2FD6ED0FB21}"/>
              </a:ext>
            </a:extLst>
          </p:cNvPr>
          <p:cNvSpPr txBox="1"/>
          <p:nvPr/>
        </p:nvSpPr>
        <p:spPr>
          <a:xfrm>
            <a:off x="7935345" y="5038147"/>
            <a:ext cx="311331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Van der Waals Equation P = </a:t>
            </a:r>
            <a:r>
              <a:rPr lang="en-US" dirty="0">
                <a:latin typeface="Symbol" pitchFamily="2" charset="2"/>
                <a:cs typeface="Times New Roman" panose="02020603050405020304" pitchFamily="18" charset="0"/>
              </a:rPr>
              <a:t>P</a:t>
            </a:r>
          </a:p>
        </p:txBody>
      </p:sp>
    </p:spTree>
    <p:extLst>
      <p:ext uri="{BB962C8B-B14F-4D97-AF65-F5344CB8AC3E}">
        <p14:creationId xmlns:p14="http://schemas.microsoft.com/office/powerpoint/2010/main" val="1587520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3677642" y="359207"/>
            <a:ext cx="438780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Archimedes Method for Density</a:t>
            </a:r>
          </a:p>
        </p:txBody>
      </p:sp>
      <p:pic>
        <p:nvPicPr>
          <p:cNvPr id="2" name="Picture 1">
            <a:extLst>
              <a:ext uri="{FF2B5EF4-FFF2-40B4-BE49-F238E27FC236}">
                <a16:creationId xmlns:a16="http://schemas.microsoft.com/office/drawing/2014/main" id="{DAF10C28-BFF2-029A-0B99-7EF654A43FBA}"/>
              </a:ext>
            </a:extLst>
          </p:cNvPr>
          <p:cNvPicPr>
            <a:picLocks noChangeAspect="1"/>
          </p:cNvPicPr>
          <p:nvPr/>
        </p:nvPicPr>
        <p:blipFill>
          <a:blip r:embed="rId2"/>
          <a:stretch>
            <a:fillRect/>
          </a:stretch>
        </p:blipFill>
        <p:spPr>
          <a:xfrm>
            <a:off x="2299607" y="1406978"/>
            <a:ext cx="6591300" cy="952500"/>
          </a:xfrm>
          <a:prstGeom prst="rect">
            <a:avLst/>
          </a:prstGeom>
        </p:spPr>
      </p:pic>
      <p:pic>
        <p:nvPicPr>
          <p:cNvPr id="6" name="Picture 5">
            <a:extLst>
              <a:ext uri="{FF2B5EF4-FFF2-40B4-BE49-F238E27FC236}">
                <a16:creationId xmlns:a16="http://schemas.microsoft.com/office/drawing/2014/main" id="{6C469F9E-5A3A-0120-26DA-719F5F240044}"/>
              </a:ext>
            </a:extLst>
          </p:cNvPr>
          <p:cNvPicPr>
            <a:picLocks noChangeAspect="1"/>
          </p:cNvPicPr>
          <p:nvPr/>
        </p:nvPicPr>
        <p:blipFill>
          <a:blip r:embed="rId3"/>
          <a:stretch>
            <a:fillRect/>
          </a:stretch>
        </p:blipFill>
        <p:spPr>
          <a:xfrm>
            <a:off x="5181600" y="2875177"/>
            <a:ext cx="6008914" cy="3485071"/>
          </a:xfrm>
          <a:prstGeom prst="rect">
            <a:avLst/>
          </a:prstGeom>
        </p:spPr>
      </p:pic>
      <p:sp>
        <p:nvSpPr>
          <p:cNvPr id="7" name="TextBox 6">
            <a:extLst>
              <a:ext uri="{FF2B5EF4-FFF2-40B4-BE49-F238E27FC236}">
                <a16:creationId xmlns:a16="http://schemas.microsoft.com/office/drawing/2014/main" id="{CA9E845A-AEBC-2442-53E3-3A65216EE2A5}"/>
              </a:ext>
            </a:extLst>
          </p:cNvPr>
          <p:cNvSpPr txBox="1"/>
          <p:nvPr/>
        </p:nvSpPr>
        <p:spPr>
          <a:xfrm>
            <a:off x="666788" y="3540228"/>
            <a:ext cx="3265638"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Helium </a:t>
            </a:r>
            <a:r>
              <a:rPr lang="en-US" sz="2800" b="1" dirty="0" err="1">
                <a:latin typeface="Times New Roman" panose="02020603050405020304" pitchFamily="18" charset="0"/>
                <a:cs typeface="Times New Roman" panose="02020603050405020304" pitchFamily="18" charset="0"/>
              </a:rPr>
              <a:t>Pycnometry</a:t>
            </a:r>
            <a:endParaRPr lang="en-US" sz="2800" b="1" dirty="0">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AA658665-6F47-AF22-1005-B9413231F99A}"/>
              </a:ext>
            </a:extLst>
          </p:cNvPr>
          <p:cNvCxnSpPr>
            <a:cxnSpLocks/>
          </p:cNvCxnSpPr>
          <p:nvPr/>
        </p:nvCxnSpPr>
        <p:spPr>
          <a:xfrm>
            <a:off x="381000" y="2603034"/>
            <a:ext cx="1143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2E72D3F-805B-60DA-EBAD-73AEC8EC4440}"/>
              </a:ext>
            </a:extLst>
          </p:cNvPr>
          <p:cNvSpPr txBox="1"/>
          <p:nvPr/>
        </p:nvSpPr>
        <p:spPr>
          <a:xfrm>
            <a:off x="1001486" y="4239049"/>
            <a:ext cx="3952492" cy="1477328"/>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Helium density</a:t>
            </a:r>
          </a:p>
          <a:p>
            <a:r>
              <a:rPr lang="en-US" dirty="0">
                <a:latin typeface="Times New Roman" panose="02020603050405020304" pitchFamily="18" charset="0"/>
                <a:cs typeface="Times New Roman" panose="02020603050405020304" pitchFamily="18" charset="0"/>
              </a:rPr>
              <a:t>Boyle’s Law (P</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V</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 P</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V</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Measure pressure change to get volume</a:t>
            </a:r>
          </a:p>
          <a:p>
            <a:r>
              <a:rPr lang="en-US" dirty="0">
                <a:latin typeface="Times New Roman" panose="02020603050405020304" pitchFamily="18" charset="0"/>
                <a:cs typeface="Times New Roman" panose="02020603050405020304" pitchFamily="18" charset="0"/>
              </a:rPr>
              <a:t>Weigh sample</a:t>
            </a:r>
          </a:p>
          <a:p>
            <a:r>
              <a:rPr lang="en-US" dirty="0">
                <a:latin typeface="Times New Roman" panose="02020603050405020304" pitchFamily="18" charset="0"/>
                <a:cs typeface="Times New Roman" panose="02020603050405020304" pitchFamily="18" charset="0"/>
              </a:rPr>
              <a:t>“Open pore” density</a:t>
            </a:r>
          </a:p>
        </p:txBody>
      </p:sp>
    </p:spTree>
    <p:extLst>
      <p:ext uri="{BB962C8B-B14F-4D97-AF65-F5344CB8AC3E}">
        <p14:creationId xmlns:p14="http://schemas.microsoft.com/office/powerpoint/2010/main" val="1979635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358784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Density Gradient Column</a:t>
            </a:r>
          </a:p>
        </p:txBody>
      </p:sp>
      <p:pic>
        <p:nvPicPr>
          <p:cNvPr id="3" name="Picture 2">
            <a:extLst>
              <a:ext uri="{FF2B5EF4-FFF2-40B4-BE49-F238E27FC236}">
                <a16:creationId xmlns:a16="http://schemas.microsoft.com/office/drawing/2014/main" id="{3EEE46C1-8F05-DA05-B632-86635A3936B2}"/>
              </a:ext>
            </a:extLst>
          </p:cNvPr>
          <p:cNvPicPr>
            <a:picLocks noChangeAspect="1"/>
          </p:cNvPicPr>
          <p:nvPr/>
        </p:nvPicPr>
        <p:blipFill>
          <a:blip r:embed="rId2"/>
          <a:stretch>
            <a:fillRect/>
          </a:stretch>
        </p:blipFill>
        <p:spPr>
          <a:xfrm>
            <a:off x="163285" y="1725238"/>
            <a:ext cx="6096001" cy="3252370"/>
          </a:xfrm>
          <a:prstGeom prst="rect">
            <a:avLst/>
          </a:prstGeom>
        </p:spPr>
      </p:pic>
      <p:pic>
        <p:nvPicPr>
          <p:cNvPr id="1026" name="Picture 2">
            <a:extLst>
              <a:ext uri="{FF2B5EF4-FFF2-40B4-BE49-F238E27FC236}">
                <a16:creationId xmlns:a16="http://schemas.microsoft.com/office/drawing/2014/main" id="{376A8F4E-0B6A-0A97-F511-0D2B22690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3957" y="539750"/>
            <a:ext cx="5224607" cy="5056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878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719699" y="422132"/>
            <a:ext cx="7968143"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Mercury Dilatometry for Thermal Expansion Coefficient, </a:t>
            </a:r>
            <a:r>
              <a:rPr lang="en-US" sz="2400" b="1" dirty="0">
                <a:latin typeface="Symbol" pitchFamily="2" charset="2"/>
                <a:cs typeface="Times New Roman" panose="02020603050405020304" pitchFamily="18" charset="0"/>
              </a:rPr>
              <a:t>a</a:t>
            </a:r>
          </a:p>
        </p:txBody>
      </p:sp>
      <p:pic>
        <p:nvPicPr>
          <p:cNvPr id="3" name="Picture 2">
            <a:extLst>
              <a:ext uri="{FF2B5EF4-FFF2-40B4-BE49-F238E27FC236}">
                <a16:creationId xmlns:a16="http://schemas.microsoft.com/office/drawing/2014/main" id="{2FE71723-ADE7-F5C5-6508-99BC9603780F}"/>
              </a:ext>
            </a:extLst>
          </p:cNvPr>
          <p:cNvPicPr>
            <a:picLocks noChangeAspect="1"/>
          </p:cNvPicPr>
          <p:nvPr/>
        </p:nvPicPr>
        <p:blipFill>
          <a:blip r:embed="rId2"/>
          <a:stretch>
            <a:fillRect/>
          </a:stretch>
        </p:blipFill>
        <p:spPr>
          <a:xfrm>
            <a:off x="501650" y="2541813"/>
            <a:ext cx="2654300" cy="1295400"/>
          </a:xfrm>
          <a:prstGeom prst="rect">
            <a:avLst/>
          </a:prstGeom>
        </p:spPr>
      </p:pic>
      <p:pic>
        <p:nvPicPr>
          <p:cNvPr id="5" name="Picture 4">
            <a:extLst>
              <a:ext uri="{FF2B5EF4-FFF2-40B4-BE49-F238E27FC236}">
                <a16:creationId xmlns:a16="http://schemas.microsoft.com/office/drawing/2014/main" id="{9AB849A8-3C8A-F713-772A-6A1AEAF1015F}"/>
              </a:ext>
            </a:extLst>
          </p:cNvPr>
          <p:cNvPicPr>
            <a:picLocks noChangeAspect="1"/>
          </p:cNvPicPr>
          <p:nvPr/>
        </p:nvPicPr>
        <p:blipFill>
          <a:blip r:embed="rId3"/>
          <a:stretch>
            <a:fillRect/>
          </a:stretch>
        </p:blipFill>
        <p:spPr>
          <a:xfrm>
            <a:off x="3526972" y="1516751"/>
            <a:ext cx="7772400" cy="3606113"/>
          </a:xfrm>
          <a:prstGeom prst="rect">
            <a:avLst/>
          </a:prstGeom>
        </p:spPr>
      </p:pic>
    </p:spTree>
    <p:extLst>
      <p:ext uri="{BB962C8B-B14F-4D97-AF65-F5344CB8AC3E}">
        <p14:creationId xmlns:p14="http://schemas.microsoft.com/office/powerpoint/2010/main" val="1109589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2876108"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Abbe Refractometer</a:t>
            </a:r>
          </a:p>
        </p:txBody>
      </p:sp>
      <p:pic>
        <p:nvPicPr>
          <p:cNvPr id="3074" name="Picture 2" descr="undefined">
            <a:extLst>
              <a:ext uri="{FF2B5EF4-FFF2-40B4-BE49-F238E27FC236}">
                <a16:creationId xmlns:a16="http://schemas.microsoft.com/office/drawing/2014/main" id="{0672B78C-1BDC-B990-DC32-3883AB4E94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9522" y="855436"/>
            <a:ext cx="3489721" cy="48894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FA271F5-426A-BB30-6635-4DE958E63EC8}"/>
              </a:ext>
            </a:extLst>
          </p:cNvPr>
          <p:cNvPicPr>
            <a:picLocks noChangeAspect="1"/>
          </p:cNvPicPr>
          <p:nvPr/>
        </p:nvPicPr>
        <p:blipFill>
          <a:blip r:embed="rId3"/>
          <a:stretch>
            <a:fillRect/>
          </a:stretch>
        </p:blipFill>
        <p:spPr>
          <a:xfrm>
            <a:off x="1017815" y="2688772"/>
            <a:ext cx="1257300" cy="1066800"/>
          </a:xfrm>
          <a:prstGeom prst="rect">
            <a:avLst/>
          </a:prstGeom>
        </p:spPr>
      </p:pic>
      <p:pic>
        <p:nvPicPr>
          <p:cNvPr id="5" name="Picture 4">
            <a:extLst>
              <a:ext uri="{FF2B5EF4-FFF2-40B4-BE49-F238E27FC236}">
                <a16:creationId xmlns:a16="http://schemas.microsoft.com/office/drawing/2014/main" id="{C0499B7D-E436-B7F4-AA7F-45A870E46E80}"/>
              </a:ext>
            </a:extLst>
          </p:cNvPr>
          <p:cNvPicPr>
            <a:picLocks noChangeAspect="1"/>
          </p:cNvPicPr>
          <p:nvPr/>
        </p:nvPicPr>
        <p:blipFill>
          <a:blip r:embed="rId4"/>
          <a:stretch>
            <a:fillRect/>
          </a:stretch>
        </p:blipFill>
        <p:spPr>
          <a:xfrm>
            <a:off x="3038023" y="2364922"/>
            <a:ext cx="4165600" cy="2781300"/>
          </a:xfrm>
          <a:prstGeom prst="rect">
            <a:avLst/>
          </a:prstGeom>
        </p:spPr>
      </p:pic>
    </p:spTree>
    <p:extLst>
      <p:ext uri="{BB962C8B-B14F-4D97-AF65-F5344CB8AC3E}">
        <p14:creationId xmlns:p14="http://schemas.microsoft.com/office/powerpoint/2010/main" val="16597449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3341217" y="238056"/>
            <a:ext cx="6426759"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Index (and thickness) of thin films Ellipsometer</a:t>
            </a:r>
          </a:p>
        </p:txBody>
      </p:sp>
      <p:pic>
        <p:nvPicPr>
          <p:cNvPr id="2" name="Picture 1">
            <a:extLst>
              <a:ext uri="{FF2B5EF4-FFF2-40B4-BE49-F238E27FC236}">
                <a16:creationId xmlns:a16="http://schemas.microsoft.com/office/drawing/2014/main" id="{9044F69B-28C2-FE65-D9DF-1ECD873D97B2}"/>
              </a:ext>
            </a:extLst>
          </p:cNvPr>
          <p:cNvPicPr>
            <a:picLocks noChangeAspect="1"/>
          </p:cNvPicPr>
          <p:nvPr/>
        </p:nvPicPr>
        <p:blipFill>
          <a:blip r:embed="rId2"/>
          <a:stretch>
            <a:fillRect/>
          </a:stretch>
        </p:blipFill>
        <p:spPr>
          <a:xfrm>
            <a:off x="6096000" y="1551026"/>
            <a:ext cx="5814068" cy="3808181"/>
          </a:xfrm>
          <a:prstGeom prst="rect">
            <a:avLst/>
          </a:prstGeom>
        </p:spPr>
      </p:pic>
      <p:pic>
        <p:nvPicPr>
          <p:cNvPr id="3" name="Picture 2">
            <a:extLst>
              <a:ext uri="{FF2B5EF4-FFF2-40B4-BE49-F238E27FC236}">
                <a16:creationId xmlns:a16="http://schemas.microsoft.com/office/drawing/2014/main" id="{1F575905-02FE-1DE9-826B-81CFF58BF59A}"/>
              </a:ext>
            </a:extLst>
          </p:cNvPr>
          <p:cNvPicPr>
            <a:picLocks noChangeAspect="1"/>
          </p:cNvPicPr>
          <p:nvPr/>
        </p:nvPicPr>
        <p:blipFill>
          <a:blip r:embed="rId3"/>
          <a:stretch>
            <a:fillRect/>
          </a:stretch>
        </p:blipFill>
        <p:spPr>
          <a:xfrm>
            <a:off x="299576" y="865414"/>
            <a:ext cx="5487216" cy="3233057"/>
          </a:xfrm>
          <a:prstGeom prst="rect">
            <a:avLst/>
          </a:prstGeom>
        </p:spPr>
      </p:pic>
      <p:pic>
        <p:nvPicPr>
          <p:cNvPr id="5" name="Picture 4">
            <a:extLst>
              <a:ext uri="{FF2B5EF4-FFF2-40B4-BE49-F238E27FC236}">
                <a16:creationId xmlns:a16="http://schemas.microsoft.com/office/drawing/2014/main" id="{3946ABAD-E845-8553-358C-D552F6FA1B78}"/>
              </a:ext>
            </a:extLst>
          </p:cNvPr>
          <p:cNvPicPr>
            <a:picLocks noChangeAspect="1"/>
          </p:cNvPicPr>
          <p:nvPr/>
        </p:nvPicPr>
        <p:blipFill>
          <a:blip r:embed="rId4"/>
          <a:stretch>
            <a:fillRect/>
          </a:stretch>
        </p:blipFill>
        <p:spPr>
          <a:xfrm>
            <a:off x="497820" y="4098471"/>
            <a:ext cx="5434754" cy="2521473"/>
          </a:xfrm>
          <a:prstGeom prst="rect">
            <a:avLst/>
          </a:prstGeom>
        </p:spPr>
      </p:pic>
    </p:spTree>
    <p:extLst>
      <p:ext uri="{BB962C8B-B14F-4D97-AF65-F5344CB8AC3E}">
        <p14:creationId xmlns:p14="http://schemas.microsoft.com/office/powerpoint/2010/main" val="2573723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3669042" y="0"/>
            <a:ext cx="2246769" cy="830997"/>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Surfaces:  </a:t>
            </a:r>
          </a:p>
          <a:p>
            <a:r>
              <a:rPr lang="en-US" sz="2400" b="1" dirty="0">
                <a:latin typeface="Times New Roman" panose="02020603050405020304" pitchFamily="18" charset="0"/>
                <a:cs typeface="Times New Roman" panose="02020603050405020304" pitchFamily="18" charset="0"/>
              </a:rPr>
              <a:t>Gas Adsorption</a:t>
            </a:r>
          </a:p>
        </p:txBody>
      </p:sp>
      <p:pic>
        <p:nvPicPr>
          <p:cNvPr id="6" name="Picture 5">
            <a:extLst>
              <a:ext uri="{FF2B5EF4-FFF2-40B4-BE49-F238E27FC236}">
                <a16:creationId xmlns:a16="http://schemas.microsoft.com/office/drawing/2014/main" id="{B3FEA343-A449-090F-D875-2C4EAB629126}"/>
              </a:ext>
            </a:extLst>
          </p:cNvPr>
          <p:cNvPicPr>
            <a:picLocks noChangeAspect="1"/>
          </p:cNvPicPr>
          <p:nvPr/>
        </p:nvPicPr>
        <p:blipFill>
          <a:blip r:embed="rId2"/>
          <a:stretch>
            <a:fillRect/>
          </a:stretch>
        </p:blipFill>
        <p:spPr>
          <a:xfrm>
            <a:off x="7221678" y="0"/>
            <a:ext cx="4745060" cy="6858000"/>
          </a:xfrm>
          <a:prstGeom prst="rect">
            <a:avLst/>
          </a:prstGeom>
        </p:spPr>
      </p:pic>
      <p:pic>
        <p:nvPicPr>
          <p:cNvPr id="7" name="Picture 6">
            <a:extLst>
              <a:ext uri="{FF2B5EF4-FFF2-40B4-BE49-F238E27FC236}">
                <a16:creationId xmlns:a16="http://schemas.microsoft.com/office/drawing/2014/main" id="{A6D3B760-930F-1FBE-AD63-22ECD793E19E}"/>
              </a:ext>
            </a:extLst>
          </p:cNvPr>
          <p:cNvPicPr>
            <a:picLocks noChangeAspect="1"/>
          </p:cNvPicPr>
          <p:nvPr/>
        </p:nvPicPr>
        <p:blipFill rotWithShape="1">
          <a:blip r:embed="rId3"/>
          <a:srcRect r="-679" b="48889"/>
          <a:stretch/>
        </p:blipFill>
        <p:spPr>
          <a:xfrm>
            <a:off x="0" y="203294"/>
            <a:ext cx="3634880" cy="6130739"/>
          </a:xfrm>
          <a:prstGeom prst="rect">
            <a:avLst/>
          </a:prstGeom>
        </p:spPr>
      </p:pic>
      <p:pic>
        <p:nvPicPr>
          <p:cNvPr id="8" name="Picture 7">
            <a:extLst>
              <a:ext uri="{FF2B5EF4-FFF2-40B4-BE49-F238E27FC236}">
                <a16:creationId xmlns:a16="http://schemas.microsoft.com/office/drawing/2014/main" id="{94CD428D-4352-1FAC-4BF4-B7E6E861440F}"/>
              </a:ext>
            </a:extLst>
          </p:cNvPr>
          <p:cNvPicPr>
            <a:picLocks noChangeAspect="1"/>
          </p:cNvPicPr>
          <p:nvPr/>
        </p:nvPicPr>
        <p:blipFill rotWithShape="1">
          <a:blip r:embed="rId3"/>
          <a:srcRect t="51111" r="-1153"/>
          <a:stretch/>
        </p:blipFill>
        <p:spPr>
          <a:xfrm>
            <a:off x="3749135" y="1121229"/>
            <a:ext cx="3358288" cy="5392510"/>
          </a:xfrm>
          <a:prstGeom prst="rect">
            <a:avLst/>
          </a:prstGeom>
        </p:spPr>
      </p:pic>
    </p:spTree>
    <p:extLst>
      <p:ext uri="{BB962C8B-B14F-4D97-AF65-F5344CB8AC3E}">
        <p14:creationId xmlns:p14="http://schemas.microsoft.com/office/powerpoint/2010/main" val="77401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E26A8D-4C9C-5852-1536-7F60DBCCFAC6}"/>
              </a:ext>
            </a:extLst>
          </p:cNvPr>
          <p:cNvPicPr>
            <a:picLocks noChangeAspect="1"/>
          </p:cNvPicPr>
          <p:nvPr/>
        </p:nvPicPr>
        <p:blipFill>
          <a:blip r:embed="rId2"/>
          <a:stretch>
            <a:fillRect/>
          </a:stretch>
        </p:blipFill>
        <p:spPr>
          <a:xfrm>
            <a:off x="137886" y="0"/>
            <a:ext cx="4927600" cy="6858000"/>
          </a:xfrm>
          <a:prstGeom prst="rect">
            <a:avLst/>
          </a:prstGeom>
        </p:spPr>
      </p:pic>
      <p:pic>
        <p:nvPicPr>
          <p:cNvPr id="6" name="Picture 5">
            <a:extLst>
              <a:ext uri="{FF2B5EF4-FFF2-40B4-BE49-F238E27FC236}">
                <a16:creationId xmlns:a16="http://schemas.microsoft.com/office/drawing/2014/main" id="{1E384688-C954-8053-FF2B-F3C3CCBBE470}"/>
              </a:ext>
            </a:extLst>
          </p:cNvPr>
          <p:cNvPicPr>
            <a:picLocks noChangeAspect="1"/>
          </p:cNvPicPr>
          <p:nvPr/>
        </p:nvPicPr>
        <p:blipFill>
          <a:blip r:embed="rId3"/>
          <a:stretch>
            <a:fillRect/>
          </a:stretch>
        </p:blipFill>
        <p:spPr>
          <a:xfrm>
            <a:off x="7205237" y="3913484"/>
            <a:ext cx="2453763" cy="2944516"/>
          </a:xfrm>
          <a:prstGeom prst="rect">
            <a:avLst/>
          </a:prstGeom>
        </p:spPr>
      </p:pic>
      <p:pic>
        <p:nvPicPr>
          <p:cNvPr id="7" name="Picture 6">
            <a:extLst>
              <a:ext uri="{FF2B5EF4-FFF2-40B4-BE49-F238E27FC236}">
                <a16:creationId xmlns:a16="http://schemas.microsoft.com/office/drawing/2014/main" id="{BABF5DE7-D0B4-15A9-A405-F1C665CC021D}"/>
              </a:ext>
            </a:extLst>
          </p:cNvPr>
          <p:cNvPicPr>
            <a:picLocks noChangeAspect="1"/>
          </p:cNvPicPr>
          <p:nvPr/>
        </p:nvPicPr>
        <p:blipFill>
          <a:blip r:embed="rId4"/>
          <a:stretch>
            <a:fillRect/>
          </a:stretch>
        </p:blipFill>
        <p:spPr>
          <a:xfrm>
            <a:off x="5068774" y="201316"/>
            <a:ext cx="6726690" cy="3712168"/>
          </a:xfrm>
          <a:prstGeom prst="rect">
            <a:avLst/>
          </a:prstGeom>
        </p:spPr>
      </p:pic>
    </p:spTree>
    <p:extLst>
      <p:ext uri="{BB962C8B-B14F-4D97-AF65-F5344CB8AC3E}">
        <p14:creationId xmlns:p14="http://schemas.microsoft.com/office/powerpoint/2010/main" val="602909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4273157"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X-ray and Neutron Reflectivity</a:t>
            </a:r>
          </a:p>
        </p:txBody>
      </p:sp>
      <p:pic>
        <p:nvPicPr>
          <p:cNvPr id="6146" name="Picture 2" descr="undefined">
            <a:extLst>
              <a:ext uri="{FF2B5EF4-FFF2-40B4-BE49-F238E27FC236}">
                <a16:creationId xmlns:a16="http://schemas.microsoft.com/office/drawing/2014/main" id="{171CB4A7-B11B-6922-5EC9-0D9DD0558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686" y="1251610"/>
            <a:ext cx="3684814" cy="21773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F0BE472-D033-65D0-2A5C-F547F055CEE7}"/>
              </a:ext>
            </a:extLst>
          </p:cNvPr>
          <p:cNvPicPr>
            <a:picLocks noChangeAspect="1"/>
          </p:cNvPicPr>
          <p:nvPr/>
        </p:nvPicPr>
        <p:blipFill>
          <a:blip r:embed="rId3"/>
          <a:stretch>
            <a:fillRect/>
          </a:stretch>
        </p:blipFill>
        <p:spPr>
          <a:xfrm>
            <a:off x="4245429" y="1344485"/>
            <a:ext cx="7772400" cy="4582687"/>
          </a:xfrm>
          <a:prstGeom prst="rect">
            <a:avLst/>
          </a:prstGeom>
        </p:spPr>
      </p:pic>
      <p:pic>
        <p:nvPicPr>
          <p:cNvPr id="5" name="Picture 4">
            <a:extLst>
              <a:ext uri="{FF2B5EF4-FFF2-40B4-BE49-F238E27FC236}">
                <a16:creationId xmlns:a16="http://schemas.microsoft.com/office/drawing/2014/main" id="{190A8DFE-FB03-91A3-22F9-880D93E8957B}"/>
              </a:ext>
            </a:extLst>
          </p:cNvPr>
          <p:cNvPicPr>
            <a:picLocks noChangeAspect="1"/>
          </p:cNvPicPr>
          <p:nvPr/>
        </p:nvPicPr>
        <p:blipFill>
          <a:blip r:embed="rId4"/>
          <a:stretch>
            <a:fillRect/>
          </a:stretch>
        </p:blipFill>
        <p:spPr>
          <a:xfrm>
            <a:off x="174171" y="4002902"/>
            <a:ext cx="4087981" cy="1855668"/>
          </a:xfrm>
          <a:prstGeom prst="rect">
            <a:avLst/>
          </a:prstGeom>
        </p:spPr>
      </p:pic>
    </p:spTree>
    <p:extLst>
      <p:ext uri="{BB962C8B-B14F-4D97-AF65-F5344CB8AC3E}">
        <p14:creationId xmlns:p14="http://schemas.microsoft.com/office/powerpoint/2010/main" val="3929742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4776511" y="481913"/>
            <a:ext cx="4194610" cy="830997"/>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Measure the Temperature</a:t>
            </a:r>
          </a:p>
          <a:p>
            <a:r>
              <a:rPr lang="en-US" sz="2400" b="1" dirty="0" err="1">
                <a:latin typeface="Times New Roman" panose="02020603050405020304" pitchFamily="18" charset="0"/>
                <a:cs typeface="Times New Roman" panose="02020603050405020304" pitchFamily="18" charset="0"/>
              </a:rPr>
              <a:t>Seebeck</a:t>
            </a:r>
            <a:r>
              <a:rPr lang="en-US" sz="2400" b="1" dirty="0">
                <a:latin typeface="Times New Roman" panose="02020603050405020304" pitchFamily="18" charset="0"/>
                <a:cs typeface="Times New Roman" panose="02020603050405020304" pitchFamily="18" charset="0"/>
              </a:rPr>
              <a:t> Effect: Thermocouple</a:t>
            </a:r>
          </a:p>
        </p:txBody>
      </p:sp>
      <p:sp>
        <p:nvSpPr>
          <p:cNvPr id="2" name="TextBox 1">
            <a:extLst>
              <a:ext uri="{FF2B5EF4-FFF2-40B4-BE49-F238E27FC236}">
                <a16:creationId xmlns:a16="http://schemas.microsoft.com/office/drawing/2014/main" id="{F8A88E5C-C437-8049-82B2-644C699D58B6}"/>
              </a:ext>
            </a:extLst>
          </p:cNvPr>
          <p:cNvSpPr txBox="1"/>
          <p:nvPr/>
        </p:nvSpPr>
        <p:spPr>
          <a:xfrm>
            <a:off x="1149179" y="1581835"/>
            <a:ext cx="10367317"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Electrons (or holes) flow from the hot side where they have high kinetic energy to the cold side where they have less kinetic energy.  They will spend more time in the cold side, something like condensing in the cold side.  This effect is different in magnitude for different metals or semiconductors.  The difference in potential at the cold side between two metals is proportional to the temperature.  (Similar to thermophoretic sampling.)</a:t>
            </a:r>
          </a:p>
        </p:txBody>
      </p:sp>
      <p:pic>
        <p:nvPicPr>
          <p:cNvPr id="3" name="Picture 2">
            <a:extLst>
              <a:ext uri="{FF2B5EF4-FFF2-40B4-BE49-F238E27FC236}">
                <a16:creationId xmlns:a16="http://schemas.microsoft.com/office/drawing/2014/main" id="{5E7FC8D0-658C-B449-9961-02BF26654046}"/>
              </a:ext>
            </a:extLst>
          </p:cNvPr>
          <p:cNvPicPr>
            <a:picLocks noChangeAspect="1"/>
          </p:cNvPicPr>
          <p:nvPr/>
        </p:nvPicPr>
        <p:blipFill>
          <a:blip r:embed="rId2"/>
          <a:stretch>
            <a:fillRect/>
          </a:stretch>
        </p:blipFill>
        <p:spPr>
          <a:xfrm>
            <a:off x="1445740" y="3701887"/>
            <a:ext cx="4129898" cy="2064949"/>
          </a:xfrm>
          <a:prstGeom prst="rect">
            <a:avLst/>
          </a:prstGeom>
        </p:spPr>
      </p:pic>
      <p:pic>
        <p:nvPicPr>
          <p:cNvPr id="5" name="Picture 4">
            <a:extLst>
              <a:ext uri="{FF2B5EF4-FFF2-40B4-BE49-F238E27FC236}">
                <a16:creationId xmlns:a16="http://schemas.microsoft.com/office/drawing/2014/main" id="{00CC017E-3BDB-3B43-95AE-7A4A1F2F4C42}"/>
              </a:ext>
            </a:extLst>
          </p:cNvPr>
          <p:cNvPicPr>
            <a:picLocks noChangeAspect="1"/>
          </p:cNvPicPr>
          <p:nvPr/>
        </p:nvPicPr>
        <p:blipFill>
          <a:blip r:embed="rId3"/>
          <a:stretch>
            <a:fillRect/>
          </a:stretch>
        </p:blipFill>
        <p:spPr>
          <a:xfrm>
            <a:off x="6670371" y="2812886"/>
            <a:ext cx="3412131" cy="3558746"/>
          </a:xfrm>
          <a:prstGeom prst="rect">
            <a:avLst/>
          </a:prstGeom>
        </p:spPr>
      </p:pic>
      <p:sp>
        <p:nvSpPr>
          <p:cNvPr id="6" name="TextBox 5">
            <a:extLst>
              <a:ext uri="{FF2B5EF4-FFF2-40B4-BE49-F238E27FC236}">
                <a16:creationId xmlns:a16="http://schemas.microsoft.com/office/drawing/2014/main" id="{F8092770-AEF2-D549-A114-ED142EC59B2B}"/>
              </a:ext>
            </a:extLst>
          </p:cNvPr>
          <p:cNvSpPr txBox="1"/>
          <p:nvPr/>
        </p:nvSpPr>
        <p:spPr>
          <a:xfrm>
            <a:off x="8008250" y="6229529"/>
            <a:ext cx="258295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Thermoelectric generator</a:t>
            </a:r>
          </a:p>
        </p:txBody>
      </p:sp>
      <p:sp>
        <p:nvSpPr>
          <p:cNvPr id="7" name="TextBox 6">
            <a:extLst>
              <a:ext uri="{FF2B5EF4-FFF2-40B4-BE49-F238E27FC236}">
                <a16:creationId xmlns:a16="http://schemas.microsoft.com/office/drawing/2014/main" id="{95520629-F6C6-3A4C-BD2C-EE5E202A3EF4}"/>
              </a:ext>
            </a:extLst>
          </p:cNvPr>
          <p:cNvSpPr txBox="1"/>
          <p:nvPr/>
        </p:nvSpPr>
        <p:spPr>
          <a:xfrm>
            <a:off x="9424856" y="3330146"/>
            <a:ext cx="2332690"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Thermally insulating</a:t>
            </a:r>
          </a:p>
          <a:p>
            <a:r>
              <a:rPr lang="en-US" dirty="0">
                <a:latin typeface="Times New Roman" panose="02020603050405020304" pitchFamily="18" charset="0"/>
                <a:cs typeface="Times New Roman" panose="02020603050405020304" pitchFamily="18" charset="0"/>
              </a:rPr>
              <a:t>Electrically conducting</a:t>
            </a:r>
          </a:p>
        </p:txBody>
      </p:sp>
      <p:sp>
        <p:nvSpPr>
          <p:cNvPr id="8" name="TextBox 7">
            <a:extLst>
              <a:ext uri="{FF2B5EF4-FFF2-40B4-BE49-F238E27FC236}">
                <a16:creationId xmlns:a16="http://schemas.microsoft.com/office/drawing/2014/main" id="{C6AE2144-33AE-8B47-BACD-3F1463993953}"/>
              </a:ext>
            </a:extLst>
          </p:cNvPr>
          <p:cNvSpPr txBox="1"/>
          <p:nvPr/>
        </p:nvSpPr>
        <p:spPr>
          <a:xfrm>
            <a:off x="2483356" y="6044863"/>
            <a:ext cx="153118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Thermocouple</a:t>
            </a:r>
          </a:p>
        </p:txBody>
      </p:sp>
    </p:spTree>
    <p:extLst>
      <p:ext uri="{BB962C8B-B14F-4D97-AF65-F5344CB8AC3E}">
        <p14:creationId xmlns:p14="http://schemas.microsoft.com/office/powerpoint/2010/main" val="82186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164244-7CA2-F440-E5A8-FC4EF1FA9B28}"/>
              </a:ext>
            </a:extLst>
          </p:cNvPr>
          <p:cNvPicPr>
            <a:picLocks noChangeAspect="1"/>
          </p:cNvPicPr>
          <p:nvPr/>
        </p:nvPicPr>
        <p:blipFill>
          <a:blip r:embed="rId2"/>
          <a:stretch>
            <a:fillRect/>
          </a:stretch>
        </p:blipFill>
        <p:spPr>
          <a:xfrm>
            <a:off x="267124" y="0"/>
            <a:ext cx="4886838" cy="6858000"/>
          </a:xfrm>
          <a:prstGeom prst="rect">
            <a:avLst/>
          </a:prstGeom>
        </p:spPr>
      </p:pic>
      <p:pic>
        <p:nvPicPr>
          <p:cNvPr id="3" name="Picture 2">
            <a:extLst>
              <a:ext uri="{FF2B5EF4-FFF2-40B4-BE49-F238E27FC236}">
                <a16:creationId xmlns:a16="http://schemas.microsoft.com/office/drawing/2014/main" id="{94622480-A278-D8A1-C760-DC862A365FD0}"/>
              </a:ext>
            </a:extLst>
          </p:cNvPr>
          <p:cNvPicPr>
            <a:picLocks noChangeAspect="1"/>
          </p:cNvPicPr>
          <p:nvPr/>
        </p:nvPicPr>
        <p:blipFill>
          <a:blip r:embed="rId3"/>
          <a:stretch>
            <a:fillRect/>
          </a:stretch>
        </p:blipFill>
        <p:spPr>
          <a:xfrm>
            <a:off x="6913336" y="272143"/>
            <a:ext cx="3330121" cy="2834794"/>
          </a:xfrm>
          <a:prstGeom prst="rect">
            <a:avLst/>
          </a:prstGeom>
        </p:spPr>
      </p:pic>
      <p:pic>
        <p:nvPicPr>
          <p:cNvPr id="5" name="Picture 4">
            <a:extLst>
              <a:ext uri="{FF2B5EF4-FFF2-40B4-BE49-F238E27FC236}">
                <a16:creationId xmlns:a16="http://schemas.microsoft.com/office/drawing/2014/main" id="{7D57DBFC-A4F8-126F-12DD-3778BA4115B0}"/>
              </a:ext>
            </a:extLst>
          </p:cNvPr>
          <p:cNvPicPr>
            <a:picLocks noChangeAspect="1"/>
          </p:cNvPicPr>
          <p:nvPr/>
        </p:nvPicPr>
        <p:blipFill>
          <a:blip r:embed="rId4"/>
          <a:stretch>
            <a:fillRect/>
          </a:stretch>
        </p:blipFill>
        <p:spPr>
          <a:xfrm>
            <a:off x="6913336" y="3106937"/>
            <a:ext cx="3537697" cy="3206777"/>
          </a:xfrm>
          <a:prstGeom prst="rect">
            <a:avLst/>
          </a:prstGeom>
        </p:spPr>
      </p:pic>
    </p:spTree>
    <p:extLst>
      <p:ext uri="{BB962C8B-B14F-4D97-AF65-F5344CB8AC3E}">
        <p14:creationId xmlns:p14="http://schemas.microsoft.com/office/powerpoint/2010/main" val="1769675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78B24E-5815-29DD-C96E-82E0B95950F5}"/>
              </a:ext>
            </a:extLst>
          </p:cNvPr>
          <p:cNvPicPr>
            <a:picLocks noChangeAspect="1"/>
          </p:cNvPicPr>
          <p:nvPr/>
        </p:nvPicPr>
        <p:blipFill>
          <a:blip r:embed="rId2"/>
          <a:stretch>
            <a:fillRect/>
          </a:stretch>
        </p:blipFill>
        <p:spPr>
          <a:xfrm>
            <a:off x="287900" y="0"/>
            <a:ext cx="3865572" cy="6858000"/>
          </a:xfrm>
          <a:prstGeom prst="rect">
            <a:avLst/>
          </a:prstGeom>
        </p:spPr>
      </p:pic>
      <p:pic>
        <p:nvPicPr>
          <p:cNvPr id="3" name="Picture 2">
            <a:extLst>
              <a:ext uri="{FF2B5EF4-FFF2-40B4-BE49-F238E27FC236}">
                <a16:creationId xmlns:a16="http://schemas.microsoft.com/office/drawing/2014/main" id="{9BC0555C-4D77-03BD-621B-F16F47CFCA50}"/>
              </a:ext>
            </a:extLst>
          </p:cNvPr>
          <p:cNvPicPr>
            <a:picLocks noChangeAspect="1"/>
          </p:cNvPicPr>
          <p:nvPr/>
        </p:nvPicPr>
        <p:blipFill>
          <a:blip r:embed="rId3"/>
          <a:stretch>
            <a:fillRect/>
          </a:stretch>
        </p:blipFill>
        <p:spPr>
          <a:xfrm>
            <a:off x="4927030" y="863600"/>
            <a:ext cx="6223000" cy="5130800"/>
          </a:xfrm>
          <a:prstGeom prst="rect">
            <a:avLst/>
          </a:prstGeom>
        </p:spPr>
      </p:pic>
    </p:spTree>
    <p:extLst>
      <p:ext uri="{BB962C8B-B14F-4D97-AF65-F5344CB8AC3E}">
        <p14:creationId xmlns:p14="http://schemas.microsoft.com/office/powerpoint/2010/main" val="3488314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5D9390-1BCA-8E32-52A5-E9865E143BF9}"/>
              </a:ext>
            </a:extLst>
          </p:cNvPr>
          <p:cNvPicPr>
            <a:picLocks noChangeAspect="1"/>
          </p:cNvPicPr>
          <p:nvPr/>
        </p:nvPicPr>
        <p:blipFill>
          <a:blip r:embed="rId2"/>
          <a:stretch>
            <a:fillRect/>
          </a:stretch>
        </p:blipFill>
        <p:spPr>
          <a:xfrm>
            <a:off x="2209800" y="1292096"/>
            <a:ext cx="7772400" cy="4273808"/>
          </a:xfrm>
          <a:prstGeom prst="rect">
            <a:avLst/>
          </a:prstGeom>
        </p:spPr>
      </p:pic>
    </p:spTree>
    <p:extLst>
      <p:ext uri="{BB962C8B-B14F-4D97-AF65-F5344CB8AC3E}">
        <p14:creationId xmlns:p14="http://schemas.microsoft.com/office/powerpoint/2010/main" val="3419632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959975-501A-358B-F54A-FDF291D952B2}"/>
              </a:ext>
            </a:extLst>
          </p:cNvPr>
          <p:cNvPicPr>
            <a:picLocks noChangeAspect="1"/>
          </p:cNvPicPr>
          <p:nvPr/>
        </p:nvPicPr>
        <p:blipFill>
          <a:blip r:embed="rId2"/>
          <a:stretch>
            <a:fillRect/>
          </a:stretch>
        </p:blipFill>
        <p:spPr>
          <a:xfrm>
            <a:off x="2209800" y="1058522"/>
            <a:ext cx="7772400" cy="4740956"/>
          </a:xfrm>
          <a:prstGeom prst="rect">
            <a:avLst/>
          </a:prstGeom>
        </p:spPr>
      </p:pic>
    </p:spTree>
    <p:extLst>
      <p:ext uri="{BB962C8B-B14F-4D97-AF65-F5344CB8AC3E}">
        <p14:creationId xmlns:p14="http://schemas.microsoft.com/office/powerpoint/2010/main" val="33253402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D7B19F-C66D-891A-4C04-09C7C7D591CC}"/>
              </a:ext>
            </a:extLst>
          </p:cNvPr>
          <p:cNvPicPr>
            <a:picLocks noChangeAspect="1"/>
          </p:cNvPicPr>
          <p:nvPr/>
        </p:nvPicPr>
        <p:blipFill>
          <a:blip r:embed="rId2"/>
          <a:stretch>
            <a:fillRect/>
          </a:stretch>
        </p:blipFill>
        <p:spPr>
          <a:xfrm>
            <a:off x="2209800" y="764085"/>
            <a:ext cx="7772400" cy="5329830"/>
          </a:xfrm>
          <a:prstGeom prst="rect">
            <a:avLst/>
          </a:prstGeom>
        </p:spPr>
      </p:pic>
    </p:spTree>
    <p:extLst>
      <p:ext uri="{BB962C8B-B14F-4D97-AF65-F5344CB8AC3E}">
        <p14:creationId xmlns:p14="http://schemas.microsoft.com/office/powerpoint/2010/main" val="3461174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n illustration of the combined slit-smeared USAXS, SAXS, and WAXS... |  Download Scientific Diagram">
            <a:extLst>
              <a:ext uri="{FF2B5EF4-FFF2-40B4-BE49-F238E27FC236}">
                <a16:creationId xmlns:a16="http://schemas.microsoft.com/office/drawing/2014/main" id="{7B2054A5-7748-0AA1-04AE-33A5C242C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950" y="0"/>
            <a:ext cx="8674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840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oined SAXS/USAXS profile of DMF 0.25% sample together with the unified...  | Download Scientific Diagram">
            <a:extLst>
              <a:ext uri="{FF2B5EF4-FFF2-40B4-BE49-F238E27FC236}">
                <a16:creationId xmlns:a16="http://schemas.microsoft.com/office/drawing/2014/main" id="{3F97CAB1-9AB4-6C2B-6991-B4F6E1D0B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893" y="1719944"/>
            <a:ext cx="4667956" cy="3048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USAXS and static light scattering. Combined data. | Download Scientific  Diagram">
            <a:extLst>
              <a:ext uri="{FF2B5EF4-FFF2-40B4-BE49-F238E27FC236}">
                <a16:creationId xmlns:a16="http://schemas.microsoft.com/office/drawing/2014/main" id="{35212DA4-1F6E-E1F6-76FF-6088872FD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325" y="1197429"/>
            <a:ext cx="5658076" cy="4286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5571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1048451" y="308917"/>
            <a:ext cx="1056180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Small-Angle Light, Neutron, and X-ray Scattering for Osmotic Compressibility</a:t>
            </a:r>
          </a:p>
        </p:txBody>
      </p:sp>
      <p:pic>
        <p:nvPicPr>
          <p:cNvPr id="5" name="Picture 2">
            <a:extLst>
              <a:ext uri="{FF2B5EF4-FFF2-40B4-BE49-F238E27FC236}">
                <a16:creationId xmlns:a16="http://schemas.microsoft.com/office/drawing/2014/main" id="{D847940C-21EF-291D-ADD9-37AA063AF8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96524" y="979715"/>
            <a:ext cx="4953000" cy="439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CEEBDEC-7084-C2F4-3CDB-DFA3399F507C}"/>
              </a:ext>
            </a:extLst>
          </p:cNvPr>
          <p:cNvSpPr txBox="1"/>
          <p:nvPr/>
        </p:nvSpPr>
        <p:spPr>
          <a:xfrm>
            <a:off x="9739228" y="5491497"/>
            <a:ext cx="1871025"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Small size</a:t>
            </a:r>
          </a:p>
          <a:p>
            <a:r>
              <a:rPr lang="en-US" dirty="0">
                <a:latin typeface="Times New Roman" panose="02020603050405020304" pitchFamily="18" charset="0"/>
                <a:cs typeface="Times New Roman" panose="02020603050405020304" pitchFamily="18" charset="0"/>
              </a:rPr>
              <a:t>(2</a:t>
            </a:r>
            <a:r>
              <a:rPr lang="en-US" dirty="0">
                <a:latin typeface="Symbol" pitchFamily="2" charset="2"/>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Å</a:t>
            </a:r>
            <a:r>
              <a:rPr lang="en-US" dirty="0">
                <a:latin typeface="Times New Roman" panose="02020603050405020304" pitchFamily="18" charset="0"/>
                <a:cs typeface="Times New Roman" panose="02020603050405020304" pitchFamily="18" charset="0"/>
              </a:rPr>
              <a:t> = 0.6 nm</a:t>
            </a:r>
          </a:p>
          <a:p>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72D7EB0-DA9B-9130-E7D7-592470E81E6B}"/>
              </a:ext>
            </a:extLst>
          </p:cNvPr>
          <p:cNvSpPr txBox="1"/>
          <p:nvPr/>
        </p:nvSpPr>
        <p:spPr>
          <a:xfrm>
            <a:off x="5596524" y="5572162"/>
            <a:ext cx="2332690"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Large size</a:t>
            </a:r>
          </a:p>
          <a:p>
            <a:r>
              <a:rPr lang="en-US" dirty="0">
                <a:latin typeface="Times New Roman" panose="02020603050405020304" pitchFamily="18" charset="0"/>
                <a:cs typeface="Times New Roman" panose="02020603050405020304" pitchFamily="18" charset="0"/>
              </a:rPr>
              <a:t>(2</a:t>
            </a:r>
            <a:r>
              <a:rPr lang="en-US" dirty="0">
                <a:latin typeface="Symbol" pitchFamily="2" charset="2"/>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/0.001) </a:t>
            </a:r>
            <a:r>
              <a:rPr lang="en-US" dirty="0" err="1">
                <a:latin typeface="Times New Roman" panose="02020603050405020304" pitchFamily="18" charset="0"/>
                <a:cs typeface="Times New Roman" panose="02020603050405020304" pitchFamily="18" charset="0"/>
              </a:rPr>
              <a:t>Å</a:t>
            </a:r>
            <a:r>
              <a:rPr lang="en-US" dirty="0">
                <a:latin typeface="Times New Roman" panose="02020603050405020304" pitchFamily="18" charset="0"/>
                <a:cs typeface="Times New Roman" panose="02020603050405020304" pitchFamily="18" charset="0"/>
              </a:rPr>
              <a:t> = 600 nm</a:t>
            </a:r>
          </a:p>
        </p:txBody>
      </p:sp>
      <p:sp>
        <p:nvSpPr>
          <p:cNvPr id="8" name="TextBox 7">
            <a:extLst>
              <a:ext uri="{FF2B5EF4-FFF2-40B4-BE49-F238E27FC236}">
                <a16:creationId xmlns:a16="http://schemas.microsoft.com/office/drawing/2014/main" id="{A175C781-E35C-B03C-974C-28CCDB6D6ABE}"/>
              </a:ext>
            </a:extLst>
          </p:cNvPr>
          <p:cNvSpPr txBox="1"/>
          <p:nvPr/>
        </p:nvSpPr>
        <p:spPr>
          <a:xfrm>
            <a:off x="2080438" y="1622176"/>
            <a:ext cx="247856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“Thermodynamic Limit”</a:t>
            </a:r>
          </a:p>
        </p:txBody>
      </p:sp>
      <p:sp>
        <p:nvSpPr>
          <p:cNvPr id="9" name="TextBox 8">
            <a:extLst>
              <a:ext uri="{FF2B5EF4-FFF2-40B4-BE49-F238E27FC236}">
                <a16:creationId xmlns:a16="http://schemas.microsoft.com/office/drawing/2014/main" id="{E9121DE0-82BC-EABA-3B1B-D6CF178758D8}"/>
              </a:ext>
            </a:extLst>
          </p:cNvPr>
          <p:cNvSpPr txBox="1"/>
          <p:nvPr/>
        </p:nvSpPr>
        <p:spPr>
          <a:xfrm>
            <a:off x="1158842" y="2339272"/>
            <a:ext cx="3918921" cy="313932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large sizes contrast arises from thermally driven fluctuations in density that are opposed by the osmotic compressibility, (</a:t>
            </a:r>
            <a:r>
              <a:rPr lang="en-US" dirty="0" err="1">
                <a:latin typeface="Times New Roman" panose="02020603050405020304" pitchFamily="18" charset="0"/>
                <a:cs typeface="Times New Roman" panose="02020603050405020304" pitchFamily="18" charset="0"/>
              </a:rPr>
              <a:t>d</a:t>
            </a:r>
            <a:r>
              <a:rPr lang="en-US"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The observed intensity I(q=&gt;0) ~ </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t>
            </a:r>
            <a:r>
              <a:rPr lang="en-US"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Here P is </a:t>
            </a:r>
            <a:r>
              <a:rPr lang="en-US" dirty="0">
                <a:latin typeface="Symbol" pitchFamily="2" charset="2"/>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the osmotic pressure which can be expressed using the virial expansion so that the first derivative is the second virial coefficient A</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Low-q scattering can measure the thermodynamic interaction of particles.</a:t>
            </a:r>
          </a:p>
        </p:txBody>
      </p:sp>
    </p:spTree>
    <p:extLst>
      <p:ext uri="{BB962C8B-B14F-4D97-AF65-F5344CB8AC3E}">
        <p14:creationId xmlns:p14="http://schemas.microsoft.com/office/powerpoint/2010/main" val="773314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0A1DD44A-33E5-BC2F-FA24-4C3F33F2CB21}"/>
              </a:ext>
            </a:extLst>
          </p:cNvPr>
          <p:cNvSpPr>
            <a:spLocks noGrp="1"/>
          </p:cNvSpPr>
          <p:nvPr>
            <p:ph type="sldNum" sz="quarter" idx="12"/>
          </p:nvPr>
        </p:nvSpPr>
        <p:spPr/>
        <p:txBody>
          <a:bodyPr/>
          <a:lstStyle/>
          <a:p>
            <a:fld id="{515B261B-8933-5041-B385-F828ADE8C568}" type="slidenum">
              <a:rPr lang="en-US" smtClean="0"/>
              <a:t>48</a:t>
            </a:fld>
            <a:endParaRPr lang="en-US"/>
          </a:p>
        </p:txBody>
      </p:sp>
      <p:sp>
        <p:nvSpPr>
          <p:cNvPr id="15" name="TextBox 14">
            <a:extLst>
              <a:ext uri="{FF2B5EF4-FFF2-40B4-BE49-F238E27FC236}">
                <a16:creationId xmlns:a16="http://schemas.microsoft.com/office/drawing/2014/main" id="{73ED7547-27E9-1ED0-8109-75266A65F684}"/>
              </a:ext>
            </a:extLst>
          </p:cNvPr>
          <p:cNvSpPr txBox="1"/>
          <p:nvPr/>
        </p:nvSpPr>
        <p:spPr>
          <a:xfrm>
            <a:off x="5506743" y="422508"/>
            <a:ext cx="5338482" cy="1754326"/>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Low-q scattering allows measurement of the second virial coefficient </a:t>
            </a:r>
            <a:r>
              <a:rPr lang="en-US" sz="3600" i="1" dirty="0">
                <a:latin typeface="Times New Roman" panose="02020603050405020304" pitchFamily="18" charset="0"/>
                <a:cs typeface="Times New Roman" panose="02020603050405020304" pitchFamily="18" charset="0"/>
              </a:rPr>
              <a:t>B</a:t>
            </a:r>
            <a:r>
              <a:rPr lang="en-US" sz="3600" baseline="-25000" dirty="0">
                <a:latin typeface="Times New Roman" panose="02020603050405020304" pitchFamily="18" charset="0"/>
                <a:cs typeface="Times New Roman" panose="02020603050405020304" pitchFamily="18" charset="0"/>
              </a:rPr>
              <a:t>2</a:t>
            </a:r>
          </a:p>
        </p:txBody>
      </p:sp>
      <p:pic>
        <p:nvPicPr>
          <p:cNvPr id="2" name="Picture 1">
            <a:extLst>
              <a:ext uri="{FF2B5EF4-FFF2-40B4-BE49-F238E27FC236}">
                <a16:creationId xmlns:a16="http://schemas.microsoft.com/office/drawing/2014/main" id="{4BD39A6B-6BC4-A57E-41AF-8D2CD1DC85C5}"/>
              </a:ext>
            </a:extLst>
          </p:cNvPr>
          <p:cNvPicPr>
            <a:picLocks noChangeAspect="1"/>
          </p:cNvPicPr>
          <p:nvPr/>
        </p:nvPicPr>
        <p:blipFill>
          <a:blip r:embed="rId3"/>
          <a:stretch>
            <a:fillRect/>
          </a:stretch>
        </p:blipFill>
        <p:spPr>
          <a:xfrm>
            <a:off x="1300503" y="2176834"/>
            <a:ext cx="9329736" cy="3509591"/>
          </a:xfrm>
          <a:prstGeom prst="rect">
            <a:avLst/>
          </a:prstGeom>
        </p:spPr>
      </p:pic>
      <p:pic>
        <p:nvPicPr>
          <p:cNvPr id="3" name="Picture 2">
            <a:extLst>
              <a:ext uri="{FF2B5EF4-FFF2-40B4-BE49-F238E27FC236}">
                <a16:creationId xmlns:a16="http://schemas.microsoft.com/office/drawing/2014/main" id="{C4B3C504-0A97-23C7-DFF1-80AD3F45E40D}"/>
              </a:ext>
            </a:extLst>
          </p:cNvPr>
          <p:cNvPicPr>
            <a:picLocks noChangeAspect="1"/>
          </p:cNvPicPr>
          <p:nvPr/>
        </p:nvPicPr>
        <p:blipFill>
          <a:blip r:embed="rId4"/>
          <a:stretch>
            <a:fillRect/>
          </a:stretch>
        </p:blipFill>
        <p:spPr>
          <a:xfrm>
            <a:off x="1503634" y="690964"/>
            <a:ext cx="2940797" cy="1260342"/>
          </a:xfrm>
          <a:prstGeom prst="rect">
            <a:avLst/>
          </a:prstGeom>
        </p:spPr>
      </p:pic>
    </p:spTree>
    <p:extLst>
      <p:ext uri="{BB962C8B-B14F-4D97-AF65-F5344CB8AC3E}">
        <p14:creationId xmlns:p14="http://schemas.microsoft.com/office/powerpoint/2010/main" val="299532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3809376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B9739A-AAFC-C14C-A059-9AE09EF0A508}"/>
              </a:ext>
            </a:extLst>
          </p:cNvPr>
          <p:cNvPicPr>
            <a:picLocks noChangeAspect="1"/>
          </p:cNvPicPr>
          <p:nvPr/>
        </p:nvPicPr>
        <p:blipFill>
          <a:blip r:embed="rId2"/>
          <a:stretch>
            <a:fillRect/>
          </a:stretch>
        </p:blipFill>
        <p:spPr>
          <a:xfrm>
            <a:off x="2693772" y="177460"/>
            <a:ext cx="7142205" cy="2339688"/>
          </a:xfrm>
          <a:prstGeom prst="rect">
            <a:avLst/>
          </a:prstGeom>
        </p:spPr>
      </p:pic>
      <p:pic>
        <p:nvPicPr>
          <p:cNvPr id="3" name="Picture 2">
            <a:extLst>
              <a:ext uri="{FF2B5EF4-FFF2-40B4-BE49-F238E27FC236}">
                <a16:creationId xmlns:a16="http://schemas.microsoft.com/office/drawing/2014/main" id="{BECCD12F-93BE-994C-88DE-5F37080E4556}"/>
              </a:ext>
            </a:extLst>
          </p:cNvPr>
          <p:cNvPicPr>
            <a:picLocks noChangeAspect="1"/>
          </p:cNvPicPr>
          <p:nvPr/>
        </p:nvPicPr>
        <p:blipFill>
          <a:blip r:embed="rId3"/>
          <a:stretch>
            <a:fillRect/>
          </a:stretch>
        </p:blipFill>
        <p:spPr>
          <a:xfrm>
            <a:off x="3336323" y="2615093"/>
            <a:ext cx="5603789" cy="4031297"/>
          </a:xfrm>
          <a:prstGeom prst="rect">
            <a:avLst/>
          </a:prstGeom>
        </p:spPr>
      </p:pic>
    </p:spTree>
    <p:extLst>
      <p:ext uri="{BB962C8B-B14F-4D97-AF65-F5344CB8AC3E}">
        <p14:creationId xmlns:p14="http://schemas.microsoft.com/office/powerpoint/2010/main" val="17183246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40904474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11922373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15589846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1367750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33128456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40380694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8280445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38856661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42654883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4288289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4776511" y="481913"/>
            <a:ext cx="180690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Calorimetry</a:t>
            </a:r>
          </a:p>
        </p:txBody>
      </p:sp>
      <p:pic>
        <p:nvPicPr>
          <p:cNvPr id="2" name="Picture 1">
            <a:extLst>
              <a:ext uri="{FF2B5EF4-FFF2-40B4-BE49-F238E27FC236}">
                <a16:creationId xmlns:a16="http://schemas.microsoft.com/office/drawing/2014/main" id="{01646D19-AC31-1F4C-921B-082B5CAEBB19}"/>
              </a:ext>
            </a:extLst>
          </p:cNvPr>
          <p:cNvPicPr>
            <a:picLocks noChangeAspect="1"/>
          </p:cNvPicPr>
          <p:nvPr/>
        </p:nvPicPr>
        <p:blipFill>
          <a:blip r:embed="rId2"/>
          <a:stretch>
            <a:fillRect/>
          </a:stretch>
        </p:blipFill>
        <p:spPr>
          <a:xfrm>
            <a:off x="3682699" y="0"/>
            <a:ext cx="4826602" cy="6858000"/>
          </a:xfrm>
          <a:prstGeom prst="rect">
            <a:avLst/>
          </a:prstGeom>
        </p:spPr>
      </p:pic>
      <p:sp>
        <p:nvSpPr>
          <p:cNvPr id="3" name="TextBox 2">
            <a:extLst>
              <a:ext uri="{FF2B5EF4-FFF2-40B4-BE49-F238E27FC236}">
                <a16:creationId xmlns:a16="http://schemas.microsoft.com/office/drawing/2014/main" id="{6762871C-013E-8941-9022-9E33FF508E02}"/>
              </a:ext>
            </a:extLst>
          </p:cNvPr>
          <p:cNvSpPr txBox="1"/>
          <p:nvPr/>
        </p:nvSpPr>
        <p:spPr>
          <a:xfrm flipH="1">
            <a:off x="1099751" y="2088292"/>
            <a:ext cx="1952368"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Cryostat</a:t>
            </a:r>
          </a:p>
          <a:p>
            <a:r>
              <a:rPr lang="en-US" dirty="0">
                <a:latin typeface="Times New Roman" panose="02020603050405020304" pitchFamily="18" charset="0"/>
                <a:cs typeface="Times New Roman" panose="02020603050405020304" pitchFamily="18" charset="0"/>
              </a:rPr>
              <a:t>Use liquid He or a He refrigerator</a:t>
            </a:r>
          </a:p>
          <a:p>
            <a:r>
              <a:rPr lang="en-US" dirty="0">
                <a:latin typeface="Times New Roman" panose="02020603050405020304" pitchFamily="18" charset="0"/>
                <a:cs typeface="Times New Roman" panose="02020603050405020304" pitchFamily="18" charset="0"/>
              </a:rPr>
              <a:t>4.2K boiling point</a:t>
            </a:r>
          </a:p>
        </p:txBody>
      </p:sp>
    </p:spTree>
    <p:extLst>
      <p:ext uri="{BB962C8B-B14F-4D97-AF65-F5344CB8AC3E}">
        <p14:creationId xmlns:p14="http://schemas.microsoft.com/office/powerpoint/2010/main" val="30684148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23275580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37631156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22804706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5999176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4898160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6839066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33078579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6040142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38988288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4072389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4776511" y="481913"/>
            <a:ext cx="180690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Calorimetry</a:t>
            </a:r>
          </a:p>
        </p:txBody>
      </p:sp>
      <p:sp>
        <p:nvSpPr>
          <p:cNvPr id="2" name="TextBox 1">
            <a:extLst>
              <a:ext uri="{FF2B5EF4-FFF2-40B4-BE49-F238E27FC236}">
                <a16:creationId xmlns:a16="http://schemas.microsoft.com/office/drawing/2014/main" id="{C09B76B6-614A-5E4B-8405-15994BACE7F5}"/>
              </a:ext>
            </a:extLst>
          </p:cNvPr>
          <p:cNvSpPr txBox="1"/>
          <p:nvPr/>
        </p:nvSpPr>
        <p:spPr>
          <a:xfrm>
            <a:off x="2903838" y="2038865"/>
            <a:ext cx="2940228"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dt</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dT/</a:t>
            </a:r>
            <a:r>
              <a:rPr lang="en-US" dirty="0" err="1">
                <a:latin typeface="Times New Roman" panose="02020603050405020304" pitchFamily="18" charset="0"/>
                <a:cs typeface="Times New Roman" panose="02020603050405020304" pitchFamily="18" charset="0"/>
              </a:rPr>
              <a:t>dt</a:t>
            </a:r>
            <a:r>
              <a:rPr lang="en-US" dirty="0">
                <a:latin typeface="Times New Roman" panose="02020603050405020304" pitchFamily="18" charset="0"/>
                <a:cs typeface="Times New Roman" panose="02020603050405020304" pitchFamily="18" charset="0"/>
              </a:rPr>
              <a:t> + </a:t>
            </a:r>
            <a:r>
              <a:rPr lang="en-US" dirty="0" err="1">
                <a:latin typeface="Symbol" pitchFamily="2" charset="2"/>
                <a:cs typeface="Times New Roman" panose="02020603050405020304" pitchFamily="18" charset="0"/>
              </a:rPr>
              <a:t>D</a:t>
            </a:r>
            <a:r>
              <a:rPr lang="en-US" dirty="0" err="1">
                <a:latin typeface="Times New Roman" panose="02020603050405020304" pitchFamily="18" charset="0"/>
                <a:cs typeface="Times New Roman" panose="02020603050405020304" pitchFamily="18" charset="0"/>
              </a:rPr>
              <a:t>H</a:t>
            </a:r>
            <a:r>
              <a:rPr lang="en-US" baseline="-25000" dirty="0" err="1">
                <a:latin typeface="Times New Roman" panose="02020603050405020304" pitchFamily="18" charset="0"/>
                <a:cs typeface="Times New Roman" panose="02020603050405020304" pitchFamily="18" charset="0"/>
              </a:rPr>
              <a:t>transitions</a:t>
            </a:r>
            <a:endParaRPr lang="en-US" baseline="-25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A132DE7-1BFB-8044-A5AE-B30E82FCDB2B}"/>
              </a:ext>
            </a:extLst>
          </p:cNvPr>
          <p:cNvSpPr txBox="1"/>
          <p:nvPr/>
        </p:nvSpPr>
        <p:spPr>
          <a:xfrm>
            <a:off x="2739735" y="2994455"/>
            <a:ext cx="3462807" cy="2585323"/>
          </a:xfrm>
          <a:prstGeom prst="rect">
            <a:avLst/>
          </a:prstGeom>
          <a:noFill/>
        </p:spPr>
        <p:txBody>
          <a:bodyPr wrap="none" rtlCol="0">
            <a:spAutoFit/>
          </a:bodyPr>
          <a:lstStyle/>
          <a:p>
            <a:r>
              <a:rPr lang="en-US" dirty="0">
                <a:latin typeface="Symbol" pitchFamily="2" charset="2"/>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Q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f</a:t>
            </a:r>
            <a:r>
              <a:rPr lang="en-US"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a:t>
            </a:r>
            <a:r>
              <a:rPr lang="en-US" dirty="0" err="1">
                <a:latin typeface="Symbol" pitchFamily="2" charset="2"/>
                <a:cs typeface="Times New Roman" panose="02020603050405020304" pitchFamily="18" charset="0"/>
              </a:rPr>
              <a:t>D</a:t>
            </a:r>
            <a:r>
              <a:rPr lang="en-US" dirty="0" err="1">
                <a:latin typeface="Times New Roman" panose="02020603050405020304" pitchFamily="18" charset="0"/>
                <a:cs typeface="Times New Roman" panose="02020603050405020304" pitchFamily="18" charset="0"/>
              </a:rPr>
              <a:t>H</a:t>
            </a:r>
            <a:r>
              <a:rPr lang="en-US" baseline="-25000" dirty="0" err="1">
                <a:latin typeface="Times New Roman" panose="02020603050405020304" pitchFamily="18" charset="0"/>
                <a:cs typeface="Times New Roman" panose="02020603050405020304" pitchFamily="18" charset="0"/>
              </a:rPr>
              <a:t>transitions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 (</a:t>
            </a:r>
            <a:r>
              <a:rPr lang="en-US" dirty="0">
                <a:latin typeface="Symbol" pitchFamily="2" charset="2"/>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Q – </a:t>
            </a:r>
            <a:r>
              <a:rPr lang="en-US" dirty="0" err="1">
                <a:latin typeface="Symbol" pitchFamily="2" charset="2"/>
                <a:cs typeface="Times New Roman" panose="02020603050405020304" pitchFamily="18" charset="0"/>
              </a:rPr>
              <a:t>D</a:t>
            </a:r>
            <a:r>
              <a:rPr lang="en-US" dirty="0" err="1">
                <a:latin typeface="Times New Roman" panose="02020603050405020304" pitchFamily="18" charset="0"/>
                <a:cs typeface="Times New Roman" panose="02020603050405020304" pitchFamily="18" charset="0"/>
              </a:rPr>
              <a:t>H</a:t>
            </a:r>
            <a:r>
              <a:rPr lang="en-US" baseline="-25000" dirty="0" err="1">
                <a:latin typeface="Times New Roman" panose="02020603050405020304" pitchFamily="18" charset="0"/>
                <a:cs typeface="Times New Roman" panose="02020603050405020304" pitchFamily="18" charset="0"/>
              </a:rPr>
              <a:t>transitions</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endParaRPr lang="en-US" baseline="-25000" dirty="0">
              <a:latin typeface="Times New Roman" panose="02020603050405020304" pitchFamily="18" charset="0"/>
              <a:cs typeface="Times New Roman" panose="02020603050405020304" pitchFamily="18" charset="0"/>
            </a:endParaRPr>
          </a:p>
          <a:p>
            <a:r>
              <a:rPr lang="en-US" dirty="0">
                <a:latin typeface="Symbol" pitchFamily="2" charset="2"/>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Q =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dt</a:t>
            </a:r>
            <a:r>
              <a:rPr lang="en-US" dirty="0">
                <a:latin typeface="Times New Roman" panose="02020603050405020304" pitchFamily="18" charset="0"/>
                <a:cs typeface="Times New Roman" panose="02020603050405020304" pitchFamily="18" charset="0"/>
              </a:rPr>
              <a:t>) 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dT/</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 is measured in the DTA</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 = (dT/dt)/(dT/</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 is measured in the DSC</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 =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 (dT/dt) </a:t>
            </a:r>
          </a:p>
        </p:txBody>
      </p:sp>
    </p:spTree>
    <p:extLst>
      <p:ext uri="{BB962C8B-B14F-4D97-AF65-F5344CB8AC3E}">
        <p14:creationId xmlns:p14="http://schemas.microsoft.com/office/powerpoint/2010/main" val="24743046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27851173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32624956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4328428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15158593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8379175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6356066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39392411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27351272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2062206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2315057"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Modulated DSC</a:t>
            </a:r>
          </a:p>
        </p:txBody>
      </p:sp>
      <p:pic>
        <p:nvPicPr>
          <p:cNvPr id="3" name="Picture 2">
            <a:extLst>
              <a:ext uri="{FF2B5EF4-FFF2-40B4-BE49-F238E27FC236}">
                <a16:creationId xmlns:a16="http://schemas.microsoft.com/office/drawing/2014/main" id="{75502CF0-0C32-7908-BF35-74419D356596}"/>
              </a:ext>
            </a:extLst>
          </p:cNvPr>
          <p:cNvPicPr>
            <a:picLocks noChangeAspect="1"/>
          </p:cNvPicPr>
          <p:nvPr/>
        </p:nvPicPr>
        <p:blipFill>
          <a:blip r:embed="rId2"/>
          <a:stretch>
            <a:fillRect/>
          </a:stretch>
        </p:blipFill>
        <p:spPr>
          <a:xfrm>
            <a:off x="3898248" y="911412"/>
            <a:ext cx="4395504" cy="5499847"/>
          </a:xfrm>
          <a:prstGeom prst="rect">
            <a:avLst/>
          </a:prstGeom>
        </p:spPr>
      </p:pic>
    </p:spTree>
    <p:extLst>
      <p:ext uri="{BB962C8B-B14F-4D97-AF65-F5344CB8AC3E}">
        <p14:creationId xmlns:p14="http://schemas.microsoft.com/office/powerpoint/2010/main" val="1205492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8D6C80-9A77-4B89-795F-E60C29C0E8A3}"/>
              </a:ext>
            </a:extLst>
          </p:cNvPr>
          <p:cNvPicPr>
            <a:picLocks noChangeAspect="1"/>
          </p:cNvPicPr>
          <p:nvPr/>
        </p:nvPicPr>
        <p:blipFill>
          <a:blip r:embed="rId2"/>
          <a:stretch>
            <a:fillRect/>
          </a:stretch>
        </p:blipFill>
        <p:spPr>
          <a:xfrm>
            <a:off x="3473824" y="577850"/>
            <a:ext cx="7772400" cy="5937852"/>
          </a:xfrm>
          <a:prstGeom prst="rect">
            <a:avLst/>
          </a:prstGeom>
        </p:spPr>
      </p:pic>
      <p:pic>
        <p:nvPicPr>
          <p:cNvPr id="5" name="Picture 4">
            <a:extLst>
              <a:ext uri="{FF2B5EF4-FFF2-40B4-BE49-F238E27FC236}">
                <a16:creationId xmlns:a16="http://schemas.microsoft.com/office/drawing/2014/main" id="{9723C1E0-417F-C93C-C30F-709A2D3D8405}"/>
              </a:ext>
            </a:extLst>
          </p:cNvPr>
          <p:cNvPicPr>
            <a:picLocks noChangeAspect="1"/>
          </p:cNvPicPr>
          <p:nvPr/>
        </p:nvPicPr>
        <p:blipFill>
          <a:blip r:embed="rId3"/>
          <a:stretch>
            <a:fillRect/>
          </a:stretch>
        </p:blipFill>
        <p:spPr>
          <a:xfrm>
            <a:off x="0" y="0"/>
            <a:ext cx="3911600" cy="1155700"/>
          </a:xfrm>
          <a:prstGeom prst="rect">
            <a:avLst/>
          </a:prstGeom>
        </p:spPr>
      </p:pic>
    </p:spTree>
    <p:extLst>
      <p:ext uri="{BB962C8B-B14F-4D97-AF65-F5344CB8AC3E}">
        <p14:creationId xmlns:p14="http://schemas.microsoft.com/office/powerpoint/2010/main" val="6777598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12844</TotalTime>
  <Words>1132</Words>
  <Application>Microsoft Macintosh PowerPoint</Application>
  <PresentationFormat>Widescreen</PresentationFormat>
  <Paragraphs>155</Paragraphs>
  <Slides>78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78</vt:i4>
      </vt:variant>
    </vt:vector>
  </HeadingPairs>
  <TitlesOfParts>
    <vt:vector size="84" baseType="lpstr">
      <vt:lpstr>Arial</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Beaucage, Gregory (beaucag)</cp:lastModifiedBy>
  <cp:revision>47</cp:revision>
  <cp:lastPrinted>2023-11-28T16:02:45Z</cp:lastPrinted>
  <dcterms:created xsi:type="dcterms:W3CDTF">2021-11-24T15:33:29Z</dcterms:created>
  <dcterms:modified xsi:type="dcterms:W3CDTF">2023-11-28T17:14:34Z</dcterms:modified>
</cp:coreProperties>
</file>